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49"/>
  </p:notesMasterIdLst>
  <p:handoutMasterIdLst>
    <p:handoutMasterId r:id="rId50"/>
  </p:handoutMasterIdLst>
  <p:sldIdLst>
    <p:sldId id="294" r:id="rId3"/>
    <p:sldId id="407" r:id="rId4"/>
    <p:sldId id="408" r:id="rId5"/>
    <p:sldId id="409" r:id="rId6"/>
    <p:sldId id="296" r:id="rId7"/>
    <p:sldId id="369" r:id="rId8"/>
    <p:sldId id="295" r:id="rId9"/>
    <p:sldId id="412" r:id="rId10"/>
    <p:sldId id="424" r:id="rId11"/>
    <p:sldId id="427" r:id="rId12"/>
    <p:sldId id="425" r:id="rId13"/>
    <p:sldId id="432" r:id="rId14"/>
    <p:sldId id="426" r:id="rId15"/>
    <p:sldId id="428" r:id="rId16"/>
    <p:sldId id="429" r:id="rId17"/>
    <p:sldId id="430" r:id="rId18"/>
    <p:sldId id="418" r:id="rId19"/>
    <p:sldId id="419" r:id="rId20"/>
    <p:sldId id="421" r:id="rId21"/>
    <p:sldId id="422" r:id="rId22"/>
    <p:sldId id="433" r:id="rId23"/>
    <p:sldId id="416" r:id="rId24"/>
    <p:sldId id="417" r:id="rId25"/>
    <p:sldId id="414" r:id="rId26"/>
    <p:sldId id="431" r:id="rId27"/>
    <p:sldId id="372" r:id="rId28"/>
    <p:sldId id="435" r:id="rId29"/>
    <p:sldId id="367" r:id="rId30"/>
    <p:sldId id="327" r:id="rId31"/>
    <p:sldId id="328" r:id="rId32"/>
    <p:sldId id="326" r:id="rId33"/>
    <p:sldId id="373" r:id="rId34"/>
    <p:sldId id="330" r:id="rId35"/>
    <p:sldId id="381" r:id="rId36"/>
    <p:sldId id="383" r:id="rId37"/>
    <p:sldId id="384" r:id="rId38"/>
    <p:sldId id="385" r:id="rId39"/>
    <p:sldId id="386" r:id="rId40"/>
    <p:sldId id="434" r:id="rId41"/>
    <p:sldId id="289" r:id="rId42"/>
    <p:sldId id="285" r:id="rId43"/>
    <p:sldId id="406" r:id="rId44"/>
    <p:sldId id="403" r:id="rId45"/>
    <p:sldId id="404" r:id="rId46"/>
    <p:sldId id="387" r:id="rId47"/>
    <p:sldId id="36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6" autoAdjust="0"/>
    <p:restoredTop sz="94682" autoAdjust="0"/>
  </p:normalViewPr>
  <p:slideViewPr>
    <p:cSldViewPr snapToGrid="0">
      <p:cViewPr varScale="1">
        <p:scale>
          <a:sx n="69" d="100"/>
          <a:sy n="69" d="100"/>
        </p:scale>
        <p:origin x="-1470"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280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6589B0-58D8-40F4-952C-D065FC90824A}" type="datetimeFigureOut">
              <a:rPr lang="en-AU" smtClean="0"/>
              <a:t>7/10/2015</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D85CA4-0AD9-442B-940C-6573AE241783}" type="slidenum">
              <a:rPr lang="en-AU" smtClean="0"/>
              <a:t>‹#›</a:t>
            </a:fld>
            <a:endParaRPr lang="en-AU"/>
          </a:p>
        </p:txBody>
      </p:sp>
    </p:spTree>
    <p:extLst>
      <p:ext uri="{BB962C8B-B14F-4D97-AF65-F5344CB8AC3E}">
        <p14:creationId xmlns:p14="http://schemas.microsoft.com/office/powerpoint/2010/main" val="2449576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3B07F-594E-4723-A16E-87C859FB3367}" type="datetimeFigureOut">
              <a:rPr lang="en-AU" smtClean="0"/>
              <a:t>7/10/2015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E3EE73-2CBA-4260-8119-17C3C691E191}" type="slidenum">
              <a:rPr lang="en-AU" smtClean="0"/>
              <a:t>‹#›</a:t>
            </a:fld>
            <a:endParaRPr lang="en-AU"/>
          </a:p>
        </p:txBody>
      </p:sp>
    </p:spTree>
    <p:extLst>
      <p:ext uri="{BB962C8B-B14F-4D97-AF65-F5344CB8AC3E}">
        <p14:creationId xmlns:p14="http://schemas.microsoft.com/office/powerpoint/2010/main" val="94639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0E3EE73-2CBA-4260-8119-17C3C691E191}" type="slidenum">
              <a:rPr lang="en-AU" smtClean="0"/>
              <a:t>13</a:t>
            </a:fld>
            <a:endParaRPr lang="en-AU"/>
          </a:p>
        </p:txBody>
      </p:sp>
    </p:spTree>
    <p:extLst>
      <p:ext uri="{BB962C8B-B14F-4D97-AF65-F5344CB8AC3E}">
        <p14:creationId xmlns:p14="http://schemas.microsoft.com/office/powerpoint/2010/main" val="4004321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0E3EE73-2CBA-4260-8119-17C3C691E191}" type="slidenum">
              <a:rPr lang="en-AU" smtClean="0"/>
              <a:t>26</a:t>
            </a:fld>
            <a:endParaRPr lang="en-AU"/>
          </a:p>
        </p:txBody>
      </p:sp>
    </p:spTree>
    <p:extLst>
      <p:ext uri="{BB962C8B-B14F-4D97-AF65-F5344CB8AC3E}">
        <p14:creationId xmlns:p14="http://schemas.microsoft.com/office/powerpoint/2010/main" val="102537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0E3EE73-2CBA-4260-8119-17C3C691E191}" type="slidenum">
              <a:rPr lang="en-AU" smtClean="0"/>
              <a:t>27</a:t>
            </a:fld>
            <a:endParaRPr lang="en-AU"/>
          </a:p>
        </p:txBody>
      </p:sp>
    </p:spTree>
    <p:extLst>
      <p:ext uri="{BB962C8B-B14F-4D97-AF65-F5344CB8AC3E}">
        <p14:creationId xmlns:p14="http://schemas.microsoft.com/office/powerpoint/2010/main" val="1025375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1C878F14-D449-415A-AE72-9D4E971147DB}" type="slidenum">
              <a:rPr lang="en-AU" smtClean="0"/>
              <a:pPr>
                <a:defRPr/>
              </a:pPr>
              <a:t>34</a:t>
            </a:fld>
            <a:endParaRPr lang="en-AU" dirty="0"/>
          </a:p>
        </p:txBody>
      </p:sp>
    </p:spTree>
    <p:extLst>
      <p:ext uri="{BB962C8B-B14F-4D97-AF65-F5344CB8AC3E}">
        <p14:creationId xmlns:p14="http://schemas.microsoft.com/office/powerpoint/2010/main" val="3469948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0C1DF178-1F03-4247-BC39-CDEF1FD8337A}" type="slidenum">
              <a:rPr lang="en-AU" smtClean="0"/>
              <a:pPr>
                <a:defRPr/>
              </a:pPr>
              <a:t>40</a:t>
            </a:fld>
            <a:endParaRPr lang="en-AU" dirty="0"/>
          </a:p>
        </p:txBody>
      </p:sp>
    </p:spTree>
    <p:extLst>
      <p:ext uri="{BB962C8B-B14F-4D97-AF65-F5344CB8AC3E}">
        <p14:creationId xmlns:p14="http://schemas.microsoft.com/office/powerpoint/2010/main" val="2384388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5486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204864"/>
            <a:ext cx="6400800" cy="34339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5" name="Footer Placeholder 4"/>
          <p:cNvSpPr>
            <a:spLocks noGrp="1"/>
          </p:cNvSpPr>
          <p:nvPr>
            <p:ph type="ftr" sz="quarter" idx="11"/>
          </p:nvPr>
        </p:nvSpPr>
        <p:spPr/>
        <p:txBody>
          <a:bodyPr/>
          <a:lstStyle/>
          <a:p>
            <a:r>
              <a:rPr lang="en-AU" smtClean="0"/>
              <a:t>Presentations downloadable from TecEco.com and CarbonSafe.com.  See also GaiaEngineering.com</a:t>
            </a:r>
            <a:endParaRPr lang="en-AU" dirty="0"/>
          </a:p>
        </p:txBody>
      </p:sp>
      <p:sp>
        <p:nvSpPr>
          <p:cNvPr id="6" name="Slide Number Placeholder 5"/>
          <p:cNvSpPr>
            <a:spLocks noGrp="1"/>
          </p:cNvSpPr>
          <p:nvPr>
            <p:ph type="sldNum" sz="quarter" idx="12"/>
          </p:nvPr>
        </p:nvSpPr>
        <p:spPr/>
        <p:txBody>
          <a:bodyPr/>
          <a:lstStyle/>
          <a:p>
            <a:fld id="{B382E2FE-B48C-4BC7-89E0-8B00EA3867BF}" type="slidenum">
              <a:rPr lang="en-AU" smtClean="0"/>
              <a:t>‹#›</a:t>
            </a:fld>
            <a:endParaRPr lang="en-AU"/>
          </a:p>
        </p:txBody>
      </p:sp>
    </p:spTree>
    <p:extLst>
      <p:ext uri="{BB962C8B-B14F-4D97-AF65-F5344CB8AC3E}">
        <p14:creationId xmlns:p14="http://schemas.microsoft.com/office/powerpoint/2010/main" val="24955169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95536" y="917030"/>
            <a:ext cx="4101852" cy="4237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95536" y="1340768"/>
            <a:ext cx="4101852" cy="48965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917030"/>
            <a:ext cx="4103439" cy="4237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340768"/>
            <a:ext cx="4103439" cy="48965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8" name="Footer Placeholder 7"/>
          <p:cNvSpPr>
            <a:spLocks noGrp="1"/>
          </p:cNvSpPr>
          <p:nvPr>
            <p:ph type="ftr" sz="quarter" idx="11"/>
          </p:nvPr>
        </p:nvSpPr>
        <p:spPr/>
        <p:txBody>
          <a:bodyPr/>
          <a:lstStyle/>
          <a:p>
            <a:r>
              <a:rPr lang="en-AU" smtClean="0"/>
              <a:t>Presentations downloadable from TecEco.com and CarbonSafe.com.  See also GaiaEngineering.com</a:t>
            </a:r>
            <a:endParaRPr lang="en-AU"/>
          </a:p>
        </p:txBody>
      </p:sp>
      <p:sp>
        <p:nvSpPr>
          <p:cNvPr id="9" name="Slide Number Placeholder 8"/>
          <p:cNvSpPr>
            <a:spLocks noGrp="1"/>
          </p:cNvSpPr>
          <p:nvPr>
            <p:ph type="sldNum" sz="quarter" idx="12"/>
          </p:nvPr>
        </p:nvSpPr>
        <p:spPr/>
        <p:txBody>
          <a:bodyPr/>
          <a:lstStyle/>
          <a:p>
            <a:fld id="{B382E2FE-B48C-4BC7-89E0-8B00EA3867BF}"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885322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Presentations downloadable from TecEco.com and CarbonSafe.com.  See also GaiaEngineering.com</a:t>
            </a:r>
            <a:endParaRPr lang="en-AU"/>
          </a:p>
        </p:txBody>
      </p:sp>
      <p:sp>
        <p:nvSpPr>
          <p:cNvPr id="5" name="Slide Number Placeholder 4"/>
          <p:cNvSpPr>
            <a:spLocks noGrp="1"/>
          </p:cNvSpPr>
          <p:nvPr>
            <p:ph type="sldNum" sz="quarter" idx="12"/>
          </p:nvPr>
        </p:nvSpPr>
        <p:spPr/>
        <p:txBody>
          <a:bodyPr/>
          <a:lstStyle/>
          <a:p>
            <a:fld id="{B382E2FE-B48C-4BC7-89E0-8B00EA3867BF}"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431036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Presentations downloadable from TecEco.com and CarbonSafe.com.  See also GaiaEngineering.com</a:t>
            </a:r>
            <a:endParaRPr lang="en-AU"/>
          </a:p>
        </p:txBody>
      </p:sp>
      <p:sp>
        <p:nvSpPr>
          <p:cNvPr id="4" name="Slide Number Placeholder 3"/>
          <p:cNvSpPr>
            <a:spLocks noGrp="1"/>
          </p:cNvSpPr>
          <p:nvPr>
            <p:ph type="sldNum" sz="quarter" idx="12"/>
          </p:nvPr>
        </p:nvSpPr>
        <p:spPr/>
        <p:txBody>
          <a:bodyPr/>
          <a:lstStyle/>
          <a:p>
            <a:fld id="{B382E2FE-B48C-4BC7-89E0-8B00EA3867BF}"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0859907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Content Placeholder 3"/>
          <p:cNvSpPr>
            <a:spLocks noGrp="1"/>
          </p:cNvSpPr>
          <p:nvPr>
            <p:ph sz="half" idx="2"/>
          </p:nvPr>
        </p:nvSpPr>
        <p:spPr>
          <a:xfrm>
            <a:off x="609600" y="977901"/>
            <a:ext cx="8128000"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42"/>
          <p:cNvSpPr>
            <a:spLocks noGrp="1" noChangeArrowheads="1"/>
          </p:cNvSpPr>
          <p:nvPr>
            <p:ph type="sldNum" sz="quarter" idx="10"/>
          </p:nvPr>
        </p:nvSpPr>
        <p:spPr>
          <a:ln/>
        </p:spPr>
        <p:txBody>
          <a:bodyPr/>
          <a:lstStyle>
            <a:lvl1pPr>
              <a:defRPr/>
            </a:lvl1pPr>
          </a:lstStyle>
          <a:p>
            <a:pPr>
              <a:defRPr/>
            </a:pPr>
            <a:fld id="{D3AE76C6-79C2-4401-83BE-8F8EE8F4E59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9063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Content Placeholder 3"/>
          <p:cNvSpPr>
            <a:spLocks noGrp="1"/>
          </p:cNvSpPr>
          <p:nvPr>
            <p:ph sz="half" idx="2"/>
          </p:nvPr>
        </p:nvSpPr>
        <p:spPr>
          <a:xfrm>
            <a:off x="609600" y="977901"/>
            <a:ext cx="8128000"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42"/>
          <p:cNvSpPr>
            <a:spLocks noGrp="1" noChangeArrowheads="1"/>
          </p:cNvSpPr>
          <p:nvPr>
            <p:ph type="sldNum" sz="quarter" idx="10"/>
          </p:nvPr>
        </p:nvSpPr>
        <p:spPr>
          <a:ln/>
        </p:spPr>
        <p:txBody>
          <a:bodyPr/>
          <a:lstStyle>
            <a:lvl1pPr>
              <a:defRPr/>
            </a:lvl1pPr>
          </a:lstStyle>
          <a:p>
            <a:pPr>
              <a:defRPr/>
            </a:pPr>
            <a:fld id="{D3AE76C6-79C2-4401-83BE-8F8EE8F4E59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104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Content Placeholder 3"/>
          <p:cNvSpPr>
            <a:spLocks noGrp="1"/>
          </p:cNvSpPr>
          <p:nvPr>
            <p:ph sz="half" idx="2"/>
          </p:nvPr>
        </p:nvSpPr>
        <p:spPr>
          <a:xfrm>
            <a:off x="609600" y="977901"/>
            <a:ext cx="8128000"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42"/>
          <p:cNvSpPr>
            <a:spLocks noGrp="1" noChangeArrowheads="1"/>
          </p:cNvSpPr>
          <p:nvPr>
            <p:ph type="sldNum" sz="quarter" idx="10"/>
          </p:nvPr>
        </p:nvSpPr>
        <p:spPr>
          <a:ln/>
        </p:spPr>
        <p:txBody>
          <a:bodyPr/>
          <a:lstStyle>
            <a:lvl1pPr>
              <a:defRPr/>
            </a:lvl1pPr>
          </a:lstStyle>
          <a:p>
            <a:pPr>
              <a:defRPr/>
            </a:pPr>
            <a:fld id="{D3AE76C6-79C2-4401-83BE-8F8EE8F4E59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709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1"/>
          </p:nvPr>
        </p:nvSpPr>
        <p:spPr/>
        <p:txBody>
          <a:bodyPr/>
          <a:lstStyle/>
          <a:p>
            <a:r>
              <a:rPr lang="en-AU" smtClean="0"/>
              <a:t>Presentations downloadable from TecEco.com and CarbonSafe.com.  See also GaiaEngineering.com</a:t>
            </a:r>
            <a:endParaRPr lang="en-AU"/>
          </a:p>
        </p:txBody>
      </p:sp>
      <p:sp>
        <p:nvSpPr>
          <p:cNvPr id="6" name="Slide Number Placeholder 5"/>
          <p:cNvSpPr>
            <a:spLocks noGrp="1"/>
          </p:cNvSpPr>
          <p:nvPr>
            <p:ph type="sldNum" sz="quarter" idx="12"/>
          </p:nvPr>
        </p:nvSpPr>
        <p:spPr/>
        <p:txBody>
          <a:bodyPr/>
          <a:lstStyle/>
          <a:p>
            <a:fld id="{B382E2FE-B48C-4BC7-89E0-8B00EA3867BF}" type="slidenum">
              <a:rPr lang="en-AU" smtClean="0"/>
              <a:t>‹#›</a:t>
            </a:fld>
            <a:endParaRPr lang="en-AU"/>
          </a:p>
        </p:txBody>
      </p:sp>
    </p:spTree>
    <p:extLst>
      <p:ext uri="{BB962C8B-B14F-4D97-AF65-F5344CB8AC3E}">
        <p14:creationId xmlns:p14="http://schemas.microsoft.com/office/powerpoint/2010/main" val="22201398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764704"/>
            <a:ext cx="4104456"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4008" y="764704"/>
            <a:ext cx="4104456"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11"/>
          </p:nvPr>
        </p:nvSpPr>
        <p:spPr/>
        <p:txBody>
          <a:bodyPr/>
          <a:lstStyle/>
          <a:p>
            <a:r>
              <a:rPr lang="en-AU" smtClean="0"/>
              <a:t>Presentations downloadable from TecEco.com and CarbonSafe.com.  See also GaiaEngineering.com</a:t>
            </a:r>
            <a:endParaRPr lang="en-AU"/>
          </a:p>
        </p:txBody>
      </p:sp>
      <p:sp>
        <p:nvSpPr>
          <p:cNvPr id="7" name="Slide Number Placeholder 6"/>
          <p:cNvSpPr>
            <a:spLocks noGrp="1"/>
          </p:cNvSpPr>
          <p:nvPr>
            <p:ph type="sldNum" sz="quarter" idx="12"/>
          </p:nvPr>
        </p:nvSpPr>
        <p:spPr/>
        <p:txBody>
          <a:bodyPr/>
          <a:lstStyle/>
          <a:p>
            <a:fld id="{B382E2FE-B48C-4BC7-89E0-8B00EA3867BF}" type="slidenum">
              <a:rPr lang="en-AU" smtClean="0"/>
              <a:t>‹#›</a:t>
            </a:fld>
            <a:endParaRPr lang="en-AU"/>
          </a:p>
        </p:txBody>
      </p:sp>
    </p:spTree>
    <p:extLst>
      <p:ext uri="{BB962C8B-B14F-4D97-AF65-F5344CB8AC3E}">
        <p14:creationId xmlns:p14="http://schemas.microsoft.com/office/powerpoint/2010/main" val="35484981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95536" y="917030"/>
            <a:ext cx="4101852" cy="4237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95536" y="1340768"/>
            <a:ext cx="4101852" cy="48965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917030"/>
            <a:ext cx="4103439" cy="4237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340768"/>
            <a:ext cx="4103439" cy="48965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8" name="Footer Placeholder 7"/>
          <p:cNvSpPr>
            <a:spLocks noGrp="1"/>
          </p:cNvSpPr>
          <p:nvPr>
            <p:ph type="ftr" sz="quarter" idx="11"/>
          </p:nvPr>
        </p:nvSpPr>
        <p:spPr/>
        <p:txBody>
          <a:bodyPr/>
          <a:lstStyle/>
          <a:p>
            <a:r>
              <a:rPr lang="en-AU" smtClean="0"/>
              <a:t>Presentations downloadable from TecEco.com and CarbonSafe.com.  See also GaiaEngineering.com</a:t>
            </a:r>
            <a:endParaRPr lang="en-AU"/>
          </a:p>
        </p:txBody>
      </p:sp>
      <p:sp>
        <p:nvSpPr>
          <p:cNvPr id="9" name="Slide Number Placeholder 8"/>
          <p:cNvSpPr>
            <a:spLocks noGrp="1"/>
          </p:cNvSpPr>
          <p:nvPr>
            <p:ph type="sldNum" sz="quarter" idx="12"/>
          </p:nvPr>
        </p:nvSpPr>
        <p:spPr/>
        <p:txBody>
          <a:bodyPr/>
          <a:lstStyle/>
          <a:p>
            <a:fld id="{B382E2FE-B48C-4BC7-89E0-8B00EA3867BF}" type="slidenum">
              <a:rPr lang="en-AU" smtClean="0"/>
              <a:t>‹#›</a:t>
            </a:fld>
            <a:endParaRPr lang="en-AU"/>
          </a:p>
        </p:txBody>
      </p:sp>
    </p:spTree>
    <p:extLst>
      <p:ext uri="{BB962C8B-B14F-4D97-AF65-F5344CB8AC3E}">
        <p14:creationId xmlns:p14="http://schemas.microsoft.com/office/powerpoint/2010/main" val="36747747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Presentations downloadable from TecEco.com and CarbonSafe.com.  See also GaiaEngineering.com</a:t>
            </a:r>
            <a:endParaRPr lang="en-AU"/>
          </a:p>
        </p:txBody>
      </p:sp>
      <p:sp>
        <p:nvSpPr>
          <p:cNvPr id="5" name="Slide Number Placeholder 4"/>
          <p:cNvSpPr>
            <a:spLocks noGrp="1"/>
          </p:cNvSpPr>
          <p:nvPr>
            <p:ph type="sldNum" sz="quarter" idx="12"/>
          </p:nvPr>
        </p:nvSpPr>
        <p:spPr/>
        <p:txBody>
          <a:bodyPr/>
          <a:lstStyle/>
          <a:p>
            <a:fld id="{B382E2FE-B48C-4BC7-89E0-8B00EA3867BF}" type="slidenum">
              <a:rPr lang="en-AU" smtClean="0"/>
              <a:t>‹#›</a:t>
            </a:fld>
            <a:endParaRPr lang="en-AU"/>
          </a:p>
        </p:txBody>
      </p:sp>
    </p:spTree>
    <p:extLst>
      <p:ext uri="{BB962C8B-B14F-4D97-AF65-F5344CB8AC3E}">
        <p14:creationId xmlns:p14="http://schemas.microsoft.com/office/powerpoint/2010/main" val="1909561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Presentations downloadable from TecEco.com and CarbonSafe.com.  See also GaiaEngineering.com</a:t>
            </a:r>
            <a:endParaRPr lang="en-AU"/>
          </a:p>
        </p:txBody>
      </p:sp>
      <p:sp>
        <p:nvSpPr>
          <p:cNvPr id="4" name="Slide Number Placeholder 3"/>
          <p:cNvSpPr>
            <a:spLocks noGrp="1"/>
          </p:cNvSpPr>
          <p:nvPr>
            <p:ph type="sldNum" sz="quarter" idx="12"/>
          </p:nvPr>
        </p:nvSpPr>
        <p:spPr/>
        <p:txBody>
          <a:bodyPr/>
          <a:lstStyle/>
          <a:p>
            <a:fld id="{B382E2FE-B48C-4BC7-89E0-8B00EA3867BF}" type="slidenum">
              <a:rPr lang="en-AU" smtClean="0"/>
              <a:t>‹#›</a:t>
            </a:fld>
            <a:endParaRPr lang="en-AU"/>
          </a:p>
        </p:txBody>
      </p:sp>
    </p:spTree>
    <p:extLst>
      <p:ext uri="{BB962C8B-B14F-4D97-AF65-F5344CB8AC3E}">
        <p14:creationId xmlns:p14="http://schemas.microsoft.com/office/powerpoint/2010/main" val="19776380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5486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204864"/>
            <a:ext cx="6400800" cy="34339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5" name="Footer Placeholder 4"/>
          <p:cNvSpPr>
            <a:spLocks noGrp="1"/>
          </p:cNvSpPr>
          <p:nvPr>
            <p:ph type="ftr" sz="quarter" idx="11"/>
          </p:nvPr>
        </p:nvSpPr>
        <p:spPr/>
        <p:txBody>
          <a:bodyPr/>
          <a:lstStyle/>
          <a:p>
            <a:r>
              <a:rPr lang="en-AU" smtClean="0"/>
              <a:t>Presentations downloadable from TecEco.com and CarbonSafe.com.  See also GaiaEngineering.com</a:t>
            </a:r>
            <a:endParaRPr lang="en-AU" dirty="0"/>
          </a:p>
        </p:txBody>
      </p:sp>
      <p:sp>
        <p:nvSpPr>
          <p:cNvPr id="6" name="Slide Number Placeholder 5"/>
          <p:cNvSpPr>
            <a:spLocks noGrp="1"/>
          </p:cNvSpPr>
          <p:nvPr>
            <p:ph type="sldNum" sz="quarter" idx="12"/>
          </p:nvPr>
        </p:nvSpPr>
        <p:spPr/>
        <p:txBody>
          <a:bodyPr/>
          <a:lstStyle/>
          <a:p>
            <a:fld id="{B382E2FE-B48C-4BC7-89E0-8B00EA3867BF}"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406864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1"/>
          </p:nvPr>
        </p:nvSpPr>
        <p:spPr/>
        <p:txBody>
          <a:bodyPr/>
          <a:lstStyle/>
          <a:p>
            <a:r>
              <a:rPr lang="en-AU" smtClean="0"/>
              <a:t>Presentations downloadable from TecEco.com and CarbonSafe.com.  See also GaiaEngineering.com</a:t>
            </a:r>
            <a:endParaRPr lang="en-AU"/>
          </a:p>
        </p:txBody>
      </p:sp>
      <p:sp>
        <p:nvSpPr>
          <p:cNvPr id="6" name="Slide Number Placeholder 5"/>
          <p:cNvSpPr>
            <a:spLocks noGrp="1"/>
          </p:cNvSpPr>
          <p:nvPr>
            <p:ph type="sldNum" sz="quarter" idx="12"/>
          </p:nvPr>
        </p:nvSpPr>
        <p:spPr/>
        <p:txBody>
          <a:bodyPr/>
          <a:lstStyle/>
          <a:p>
            <a:fld id="{B382E2FE-B48C-4BC7-89E0-8B00EA3867BF}"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8383604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764704"/>
            <a:ext cx="4104456"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4008" y="764704"/>
            <a:ext cx="4104456"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11"/>
          </p:nvPr>
        </p:nvSpPr>
        <p:spPr/>
        <p:txBody>
          <a:bodyPr/>
          <a:lstStyle/>
          <a:p>
            <a:r>
              <a:rPr lang="en-AU" smtClean="0"/>
              <a:t>Presentations downloadable from TecEco.com and CarbonSafe.com.  See also GaiaEngineering.com</a:t>
            </a:r>
            <a:endParaRPr lang="en-AU"/>
          </a:p>
        </p:txBody>
      </p:sp>
      <p:sp>
        <p:nvSpPr>
          <p:cNvPr id="7" name="Slide Number Placeholder 6"/>
          <p:cNvSpPr>
            <a:spLocks noGrp="1"/>
          </p:cNvSpPr>
          <p:nvPr>
            <p:ph type="sldNum" sz="quarter" idx="12"/>
          </p:nvPr>
        </p:nvSpPr>
        <p:spPr/>
        <p:txBody>
          <a:bodyPr/>
          <a:lstStyle/>
          <a:p>
            <a:fld id="{B382E2FE-B48C-4BC7-89E0-8B00EA3867BF}"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108415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1.png"/><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0"/>
            <a:ext cx="8352928" cy="764704"/>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395536" y="764704"/>
            <a:ext cx="8352928" cy="536145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3"/>
          </p:nvPr>
        </p:nvSpPr>
        <p:spPr>
          <a:xfrm>
            <a:off x="1691680" y="6548270"/>
            <a:ext cx="5688632" cy="268139"/>
          </a:xfrm>
          <a:prstGeom prst="rect">
            <a:avLst/>
          </a:prstGeom>
        </p:spPr>
        <p:txBody>
          <a:bodyPr vert="horz" lIns="91440" tIns="45720" rIns="91440" bIns="45720" rtlCol="0" anchor="ctr"/>
          <a:lstStyle>
            <a:lvl1pPr algn="ctr">
              <a:defRPr sz="1000">
                <a:solidFill>
                  <a:srgbClr val="0070C0"/>
                </a:solidFill>
              </a:defRPr>
            </a:lvl1pPr>
          </a:lstStyle>
          <a:p>
            <a:r>
              <a:rPr lang="en-AU" dirty="0" smtClean="0"/>
              <a:t>Presentations downloadable from TecEco.com and CarbonSafe.com.  See also GaiaEngineering.com</a:t>
            </a:r>
            <a:endParaRPr lang="en-AU" dirty="0"/>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2E2FE-B48C-4BC7-89E0-8B00EA3867BF}" type="slidenum">
              <a:rPr lang="en-AU" smtClean="0"/>
              <a:t>‹#›</a:t>
            </a:fld>
            <a:endParaRPr lang="en-AU"/>
          </a:p>
        </p:txBody>
      </p:sp>
      <p:pic>
        <p:nvPicPr>
          <p:cNvPr id="7" name="Picture 3" descr="Y:\CarbonSafe\Graphics\Logo\CarbonSafePtyLtd300_30Nov1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6294629"/>
            <a:ext cx="1611042" cy="5651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TececoLogoNew1011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2320" y="6294630"/>
            <a:ext cx="1691680" cy="56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88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0"/>
            <a:ext cx="8352928" cy="764704"/>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395536" y="764704"/>
            <a:ext cx="8352928" cy="536145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3"/>
          </p:nvPr>
        </p:nvSpPr>
        <p:spPr>
          <a:xfrm>
            <a:off x="1691680" y="6548270"/>
            <a:ext cx="5688632" cy="268139"/>
          </a:xfrm>
          <a:prstGeom prst="rect">
            <a:avLst/>
          </a:prstGeom>
        </p:spPr>
        <p:txBody>
          <a:bodyPr vert="horz" lIns="91440" tIns="45720" rIns="91440" bIns="45720" rtlCol="0" anchor="ctr"/>
          <a:lstStyle>
            <a:lvl1pPr algn="ctr">
              <a:defRPr sz="1000">
                <a:solidFill>
                  <a:srgbClr val="0070C0"/>
                </a:solidFill>
              </a:defRPr>
            </a:lvl1pPr>
          </a:lstStyle>
          <a:p>
            <a:r>
              <a:rPr lang="en-AU" dirty="0" smtClean="0"/>
              <a:t>Presentations downloadable from TecEco.com and CarbonSafe.com.  See also GaiaEngineering.com</a:t>
            </a:r>
            <a:endParaRPr lang="en-AU" dirty="0"/>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2E2FE-B48C-4BC7-89E0-8B00EA3867BF}" type="slidenum">
              <a:rPr lang="en-AU" smtClean="0">
                <a:solidFill>
                  <a:prstClr val="black">
                    <a:tint val="75000"/>
                  </a:prstClr>
                </a:solidFill>
              </a:rPr>
              <a:pPr/>
              <a:t>‹#›</a:t>
            </a:fld>
            <a:endParaRPr lang="en-AU">
              <a:solidFill>
                <a:prstClr val="black">
                  <a:tint val="75000"/>
                </a:prstClr>
              </a:solidFill>
            </a:endParaRPr>
          </a:p>
        </p:txBody>
      </p:sp>
      <p:pic>
        <p:nvPicPr>
          <p:cNvPr id="7" name="Picture 3" descr="Y:\CarbonSafe\Graphics\Logo\CarbonSafePtyLtd300_30Nov13.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 y="6294629"/>
            <a:ext cx="1611042" cy="5651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TececoLogoNew10110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452320" y="6294630"/>
            <a:ext cx="1691680" cy="56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949086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en.wikipedia.org/wiki/Law_of_large_number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www.pnas.org/content/106/27/10933/F2.expansion.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w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hyperlink" Target="http://www.nytimes.com/2015/03/03/science/earth/study-links-syria-conflict-to-drought-caused-by-climate-change.html?_r=0" TargetMode="External"/><Relationship Id="rId3" Type="http://schemas.openxmlformats.org/officeDocument/2006/relationships/image" Target="../media/image8.jpeg"/><Relationship Id="rId7" Type="http://schemas.openxmlformats.org/officeDocument/2006/relationships/hyperlink" Target="https://en.wikipedia.org/wiki/2015_Indian_heat_wave"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hyperlink" Target="http://news.nationalgeographic.com/news/2015/03/150302-syria-war-climate-change-drought/"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reneweconomy.com.au/2015/energy-storage-megashift-ahead-battery-costs-set-to-fall-60-by-2020-2020"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5.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4.png"/><Relationship Id="rId7" Type="http://schemas.openxmlformats.org/officeDocument/2006/relationships/image" Target="../media/image58.gif"/><Relationship Id="rId12" Type="http://schemas.openxmlformats.org/officeDocument/2006/relationships/image" Target="../media/image63.pn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wmf"/><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hyperlink" Target="http://www.concreteconstruction.net/aggregates/global-demand-for-construction-aggregates-to-exceed-48-billion-metric-tons-in-2015.aspx" TargetMode="External"/><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Waterside\Pictures\Tourism\Hobart Scenes\115705_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08306"/>
            <a:ext cx="8311397" cy="55290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Waterside\Pictures\Tourism\Hobart Scenes\129072_1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708307"/>
            <a:ext cx="8311397" cy="552900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Waterside\Pictures\Tourism\Hobart Scenes\f1a655_1024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708307"/>
            <a:ext cx="8311397" cy="55290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Waterside\Pictures\Tourism\Hobart Scenes\117891_102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708307"/>
            <a:ext cx="8311397" cy="55290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6013" y="0"/>
            <a:ext cx="8352928" cy="692696"/>
          </a:xfrm>
        </p:spPr>
        <p:txBody>
          <a:bodyPr>
            <a:normAutofit fontScale="90000"/>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Hobart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Tasmania –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Sister City to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Xi’An</a:t>
            </a:r>
            <a:endParaRPr lang="en-AU" dirty="0"/>
          </a:p>
        </p:txBody>
      </p:sp>
      <p:sp>
        <p:nvSpPr>
          <p:cNvPr id="5" name="Footer Placeholder 4"/>
          <p:cNvSpPr>
            <a:spLocks noGrp="1"/>
          </p:cNvSpPr>
          <p:nvPr>
            <p:ph type="ftr" sz="quarter" idx="11"/>
          </p:nvPr>
        </p:nvSpPr>
        <p:spPr/>
        <p:txBody>
          <a:bodyPr/>
          <a:lstStyle/>
          <a:p>
            <a:r>
              <a:rPr lang="en-AU" dirty="0" smtClean="0"/>
              <a:t>Presentations downloadable from TecEco.com and CarbonSafe.com.  See also GaiaEngineering.com</a:t>
            </a:r>
            <a:endParaRPr lang="en-AU" dirty="0"/>
          </a:p>
        </p:txBody>
      </p:sp>
    </p:spTree>
    <p:extLst>
      <p:ext uri="{BB962C8B-B14F-4D97-AF65-F5344CB8AC3E}">
        <p14:creationId xmlns:p14="http://schemas.microsoft.com/office/powerpoint/2010/main" val="23501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3000"/>
                                        <p:tgtEl>
                                          <p:spTgt spid="1029"/>
                                        </p:tgtEl>
                                      </p:cBhvr>
                                    </p:animEffect>
                                  </p:childTnLst>
                                  <p:subTnLst>
                                    <p:set>
                                      <p:cBhvr override="childStyle">
                                        <p:cTn dur="1" fill="hold" display="0" masterRel="sameClick" afterEffect="1">
                                          <p:stCondLst>
                                            <p:cond evt="end" delay="0">
                                              <p:tn val="5"/>
                                            </p:cond>
                                          </p:stCondLst>
                                        </p:cTn>
                                        <p:tgtEl>
                                          <p:spTgt spid="1029"/>
                                        </p:tgtEl>
                                        <p:attrNameLst>
                                          <p:attrName>style.visibility</p:attrName>
                                        </p:attrNameLst>
                                      </p:cBhvr>
                                      <p:to>
                                        <p:strVal val="hidden"/>
                                      </p:to>
                                    </p:set>
                                  </p:sub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3000"/>
                                        <p:tgtEl>
                                          <p:spTgt spid="1026"/>
                                        </p:tgtEl>
                                      </p:cBhvr>
                                    </p:animEffect>
                                  </p:childTnLst>
                                  <p:subTnLst>
                                    <p:set>
                                      <p:cBhvr override="childStyle">
                                        <p:cTn dur="1" fill="hold" display="0" masterRel="sameClick" afterEffect="1">
                                          <p:stCondLst>
                                            <p:cond evt="end" delay="0">
                                              <p:tn val="9"/>
                                            </p:cond>
                                          </p:stCondLst>
                                        </p:cTn>
                                        <p:tgtEl>
                                          <p:spTgt spid="1026"/>
                                        </p:tgtEl>
                                        <p:attrNameLst>
                                          <p:attrName>style.visibility</p:attrName>
                                        </p:attrNameLst>
                                      </p:cBhvr>
                                      <p:to>
                                        <p:strVal val="hidden"/>
                                      </p:to>
                                    </p:set>
                                  </p:subTnLst>
                                </p:cTn>
                              </p:par>
                            </p:childTnLst>
                          </p:cTn>
                        </p:par>
                        <p:par>
                          <p:cTn id="12" fill="hold">
                            <p:stCondLst>
                              <p:cond delay="6000"/>
                            </p:stCondLst>
                            <p:childTnLst>
                              <p:par>
                                <p:cTn id="13" presetID="10" presetClass="entr" presetSubtype="0" fill="hold" nodeType="afterEffect">
                                  <p:stCondLst>
                                    <p:cond delay="10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2900"/>
                                        <p:tgtEl>
                                          <p:spTgt spid="1028"/>
                                        </p:tgtEl>
                                      </p:cBhvr>
                                    </p:animEffect>
                                  </p:childTnLst>
                                  <p:subTnLst>
                                    <p:set>
                                      <p:cBhvr override="childStyle">
                                        <p:cTn dur="1" fill="hold" display="0" masterRel="sameClick" afterEffect="1">
                                          <p:stCondLst>
                                            <p:cond evt="end" delay="0">
                                              <p:tn val="13"/>
                                            </p:cond>
                                          </p:stCondLst>
                                        </p:cTn>
                                        <p:tgtEl>
                                          <p:spTgt spid="1028"/>
                                        </p:tgtEl>
                                        <p:attrNameLst>
                                          <p:attrName>style.visibility</p:attrName>
                                        </p:attrNameLst>
                                      </p:cBhvr>
                                      <p:to>
                                        <p:strVal val="hidden"/>
                                      </p:to>
                                    </p:set>
                                  </p:sub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3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AU" dirty="0" smtClean="0"/>
              <a:t>Renewables</a:t>
            </a:r>
            <a:endParaRPr lang="en-AU" dirty="0"/>
          </a:p>
        </p:txBody>
      </p:sp>
      <p:sp>
        <p:nvSpPr>
          <p:cNvPr id="4" name="Footer Placeholder 3"/>
          <p:cNvSpPr>
            <a:spLocks noGrp="1"/>
          </p:cNvSpPr>
          <p:nvPr>
            <p:ph type="ftr" sz="quarter" idx="11"/>
          </p:nvPr>
        </p:nvSpPr>
        <p:spPr/>
        <p:txBody>
          <a:bodyPr/>
          <a:lstStyle/>
          <a:p>
            <a:r>
              <a:rPr lang="en-AU" smtClean="0"/>
              <a:t>Presentations downloadable from TecEco.com and CarbonSafe.com.  See also GaiaEngineering.com</a:t>
            </a:r>
            <a:endParaRPr lang="en-AU"/>
          </a:p>
        </p:txBody>
      </p:sp>
      <p:pic>
        <p:nvPicPr>
          <p:cNvPr id="9" name="Picture 8"/>
          <p:cNvPicPr>
            <a:picLocks noChangeAspect="1"/>
          </p:cNvPicPr>
          <p:nvPr/>
        </p:nvPicPr>
        <p:blipFill>
          <a:blip r:embed="rId2"/>
          <a:stretch>
            <a:fillRect/>
          </a:stretch>
        </p:blipFill>
        <p:spPr>
          <a:xfrm>
            <a:off x="485030" y="655387"/>
            <a:ext cx="8173940" cy="5521094"/>
          </a:xfrm>
          <a:prstGeom prst="rect">
            <a:avLst/>
          </a:prstGeom>
        </p:spPr>
      </p:pic>
    </p:spTree>
    <p:extLst>
      <p:ext uri="{BB962C8B-B14F-4D97-AF65-F5344CB8AC3E}">
        <p14:creationId xmlns:p14="http://schemas.microsoft.com/office/powerpoint/2010/main" val="1203634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66692"/>
            <a:ext cx="8352928" cy="5259471"/>
          </a:xfrm>
        </p:spPr>
        <p:txBody>
          <a:bodyPr>
            <a:normAutofit/>
          </a:bodyPr>
          <a:lstStyle/>
          <a:p>
            <a:r>
              <a:rPr lang="en-AU" sz="2400" dirty="0" smtClean="0"/>
              <a:t>The Law of Large Numbers</a:t>
            </a:r>
          </a:p>
          <a:p>
            <a:pPr lvl="1"/>
            <a:r>
              <a:rPr lang="en-AU" sz="2000" dirty="0" smtClean="0"/>
              <a:t>Renewable </a:t>
            </a:r>
            <a:r>
              <a:rPr lang="en-AU" sz="2000" dirty="0"/>
              <a:t>energy actually becomes more predictable as the number of renewable generators connected to the grid increases thanks to the effect of geographic diversity and the Law of Large </a:t>
            </a:r>
            <a:r>
              <a:rPr lang="en-AU" sz="2000" dirty="0" smtClean="0"/>
              <a:t>Numbers(1).</a:t>
            </a:r>
          </a:p>
          <a:p>
            <a:pPr>
              <a:tabLst>
                <a:tab pos="1431925" algn="l"/>
              </a:tabLst>
            </a:pPr>
            <a:r>
              <a:rPr lang="en-AU" sz="2400" dirty="0" smtClean="0"/>
              <a:t>Prediction Algorithms</a:t>
            </a:r>
          </a:p>
          <a:p>
            <a:pPr lvl="1">
              <a:tabLst>
                <a:tab pos="1431925" algn="l"/>
              </a:tabLst>
            </a:pPr>
            <a:r>
              <a:rPr lang="en-AU" sz="2000" dirty="0" smtClean="0"/>
              <a:t>Prediction is a growing science and is improving all the time.</a:t>
            </a:r>
          </a:p>
          <a:p>
            <a:pPr>
              <a:tabLst>
                <a:tab pos="985838" algn="l"/>
                <a:tab pos="1431925" algn="l"/>
              </a:tabLst>
            </a:pPr>
            <a:r>
              <a:rPr lang="en-AU" sz="2400" dirty="0"/>
              <a:t>Incentivizing Energy Production at the Right Time and </a:t>
            </a:r>
            <a:r>
              <a:rPr lang="en-AU" sz="2400" dirty="0" smtClean="0"/>
              <a:t>Place</a:t>
            </a:r>
          </a:p>
          <a:p>
            <a:pPr lvl="2">
              <a:tabLst>
                <a:tab pos="985838" algn="l"/>
                <a:tab pos="1431925" algn="l"/>
              </a:tabLst>
            </a:pPr>
            <a:r>
              <a:rPr lang="en-AU" sz="1600" dirty="0" smtClean="0"/>
              <a:t>A mix of renewable energy sources will tend to compliment each other. Continental winds peak at night, coastal winds during the day solar at various time during the day depending on orientation. With the right mix it is easier to load balance.</a:t>
            </a:r>
          </a:p>
          <a:p>
            <a:pPr>
              <a:tabLst>
                <a:tab pos="985838" algn="l"/>
                <a:tab pos="1431925" algn="l"/>
              </a:tabLst>
            </a:pPr>
            <a:endParaRPr lang="en-AU" sz="2000" dirty="0" smtClean="0"/>
          </a:p>
          <a:p>
            <a:pPr lvl="1">
              <a:tabLst>
                <a:tab pos="985838" algn="l"/>
                <a:tab pos="1431925" algn="l"/>
              </a:tabLst>
            </a:pPr>
            <a:endParaRPr lang="en-AU" sz="1800" dirty="0"/>
          </a:p>
        </p:txBody>
      </p:sp>
      <p:sp>
        <p:nvSpPr>
          <p:cNvPr id="2" name="Title 1"/>
          <p:cNvSpPr>
            <a:spLocks noGrp="1"/>
          </p:cNvSpPr>
          <p:nvPr>
            <p:ph type="title"/>
          </p:nvPr>
        </p:nvSpPr>
        <p:spPr>
          <a:xfrm>
            <a:off x="258792" y="0"/>
            <a:ext cx="8721306" cy="764704"/>
          </a:xfrm>
        </p:spPr>
        <p:txBody>
          <a:bodyPr>
            <a:noAutofit/>
          </a:bodyPr>
          <a:lstStyle/>
          <a:p>
            <a:r>
              <a:rPr lang="en-AU" sz="3000" dirty="0" smtClean="0"/>
              <a:t>Conventional Strategies to Compensate for Variability</a:t>
            </a:r>
            <a:endParaRPr lang="en-AU" sz="3000" dirty="0"/>
          </a:p>
        </p:txBody>
      </p:sp>
      <p:sp>
        <p:nvSpPr>
          <p:cNvPr id="4" name="Footer Placeholder 3"/>
          <p:cNvSpPr>
            <a:spLocks noGrp="1"/>
          </p:cNvSpPr>
          <p:nvPr>
            <p:ph type="ftr" sz="quarter" idx="11"/>
          </p:nvPr>
        </p:nvSpPr>
        <p:spPr/>
        <p:txBody>
          <a:bodyPr/>
          <a:lstStyle/>
          <a:p>
            <a:r>
              <a:rPr lang="en-AU" smtClean="0"/>
              <a:t>Presentations downloadable from TecEco.com and CarbonSafe.com.  See also GaiaEngineering.com</a:t>
            </a:r>
            <a:endParaRPr lang="en-AU"/>
          </a:p>
        </p:txBody>
      </p:sp>
      <p:sp>
        <p:nvSpPr>
          <p:cNvPr id="5" name="TextBox 4"/>
          <p:cNvSpPr txBox="1"/>
          <p:nvPr/>
        </p:nvSpPr>
        <p:spPr>
          <a:xfrm>
            <a:off x="731521" y="4436827"/>
            <a:ext cx="7776376" cy="1661993"/>
          </a:xfrm>
          <a:prstGeom prst="rect">
            <a:avLst/>
          </a:prstGeom>
          <a:noFill/>
        </p:spPr>
        <p:txBody>
          <a:bodyPr wrap="square" rtlCol="0">
            <a:spAutoFit/>
          </a:bodyPr>
          <a:lstStyle/>
          <a:p>
            <a:r>
              <a:rPr lang="en-AU" sz="1400" dirty="0" smtClean="0"/>
              <a:t>Notes:</a:t>
            </a:r>
          </a:p>
          <a:p>
            <a:pPr marL="342900" indent="-342900">
              <a:buAutoNum type="arabicParenBoth"/>
            </a:pPr>
            <a:r>
              <a:rPr lang="en-AU" sz="1400" dirty="0" smtClean="0"/>
              <a:t>The </a:t>
            </a:r>
            <a:r>
              <a:rPr lang="en-AU" sz="1400" dirty="0"/>
              <a:t>Law of Large Numbers is a probability theorem, which </a:t>
            </a:r>
            <a:r>
              <a:rPr lang="en-AU" sz="1400" dirty="0">
                <a:hlinkClick r:id="rId2"/>
              </a:rPr>
              <a:t>states</a:t>
            </a:r>
            <a:r>
              <a:rPr lang="en-AU" sz="1400" dirty="0"/>
              <a:t> that the aggregate result of a large number of uncertain processes becomes more predictable as the total number of processes increases</a:t>
            </a:r>
            <a:r>
              <a:rPr lang="en-AU" sz="1400" dirty="0" smtClean="0"/>
              <a:t>.</a:t>
            </a:r>
          </a:p>
          <a:p>
            <a:pPr marL="342900" indent="-342900">
              <a:buAutoNum type="arabicParenBoth"/>
            </a:pPr>
            <a:r>
              <a:rPr lang="en-AU" sz="1400" dirty="0" smtClean="0"/>
              <a:t>The inspiration for this page was from Fares, Robert, Renewable energy Intermittency Explained: Challenges, Solutions and Opportunities. Scientific American Blog, </a:t>
            </a:r>
            <a:r>
              <a:rPr lang="en-AU" sz="1400" dirty="0"/>
              <a:t>March 11, 2015 </a:t>
            </a:r>
            <a:endParaRPr lang="en-AU" sz="1400" dirty="0" smtClean="0"/>
          </a:p>
          <a:p>
            <a:pPr marL="342900" indent="-342900">
              <a:buAutoNum type="arabicParenBoth"/>
            </a:pPr>
            <a:endParaRPr lang="en-AU" sz="1400" dirty="0"/>
          </a:p>
        </p:txBody>
      </p:sp>
    </p:spTree>
    <p:extLst>
      <p:ext uri="{BB962C8B-B14F-4D97-AF65-F5344CB8AC3E}">
        <p14:creationId xmlns:p14="http://schemas.microsoft.com/office/powerpoint/2010/main" val="1573546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Stylised Supply Issues</a:t>
            </a:r>
            <a:endParaRPr lang="en-AU" dirty="0"/>
          </a:p>
        </p:txBody>
      </p:sp>
      <p:cxnSp>
        <p:nvCxnSpPr>
          <p:cNvPr id="5" name="Straight Connector 4"/>
          <p:cNvCxnSpPr/>
          <p:nvPr/>
        </p:nvCxnSpPr>
        <p:spPr>
          <a:xfrm>
            <a:off x="609600" y="1081176"/>
            <a:ext cx="0" cy="4724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09599" y="3976776"/>
            <a:ext cx="7620000" cy="19050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p:cNvSpPr txBox="1"/>
          <p:nvPr/>
        </p:nvSpPr>
        <p:spPr>
          <a:xfrm>
            <a:off x="873855" y="4236218"/>
            <a:ext cx="1828800" cy="523220"/>
          </a:xfrm>
          <a:prstGeom prst="rect">
            <a:avLst/>
          </a:prstGeom>
          <a:noFill/>
        </p:spPr>
        <p:txBody>
          <a:bodyPr wrap="square" rtlCol="0">
            <a:spAutoFit/>
          </a:bodyPr>
          <a:lstStyle/>
          <a:p>
            <a:r>
              <a:rPr lang="en-AU" sz="2800" dirty="0" smtClean="0">
                <a:solidFill>
                  <a:schemeClr val="bg1"/>
                </a:solidFill>
              </a:rPr>
              <a:t>Base Load</a:t>
            </a:r>
            <a:endParaRPr lang="en-AU" sz="2800" dirty="0">
              <a:solidFill>
                <a:schemeClr val="bg1"/>
              </a:solidFill>
            </a:endParaRPr>
          </a:p>
        </p:txBody>
      </p:sp>
      <p:sp>
        <p:nvSpPr>
          <p:cNvPr id="12" name="Freeform 11"/>
          <p:cNvSpPr/>
          <p:nvPr/>
        </p:nvSpPr>
        <p:spPr>
          <a:xfrm>
            <a:off x="609599" y="1684095"/>
            <a:ext cx="7628629" cy="1216360"/>
          </a:xfrm>
          <a:custGeom>
            <a:avLst/>
            <a:gdLst>
              <a:gd name="connsiteX0" fmla="*/ 0 w 7734993"/>
              <a:gd name="connsiteY0" fmla="*/ 1218517 h 1218517"/>
              <a:gd name="connsiteX1" fmla="*/ 1173193 w 7734993"/>
              <a:gd name="connsiteY1" fmla="*/ 468019 h 1218517"/>
              <a:gd name="connsiteX2" fmla="*/ 2596551 w 7734993"/>
              <a:gd name="connsiteY2" fmla="*/ 769943 h 1218517"/>
              <a:gd name="connsiteX3" fmla="*/ 3994030 w 7734993"/>
              <a:gd name="connsiteY3" fmla="*/ 2192 h 1218517"/>
              <a:gd name="connsiteX4" fmla="*/ 6038491 w 7734993"/>
              <a:gd name="connsiteY4" fmla="*/ 1054615 h 1218517"/>
              <a:gd name="connsiteX5" fmla="*/ 7712015 w 7734993"/>
              <a:gd name="connsiteY5" fmla="*/ 700932 h 1218517"/>
              <a:gd name="connsiteX0" fmla="*/ 0 w 7712015"/>
              <a:gd name="connsiteY0" fmla="*/ 1218517 h 1218517"/>
              <a:gd name="connsiteX1" fmla="*/ 1173193 w 7712015"/>
              <a:gd name="connsiteY1" fmla="*/ 468019 h 1218517"/>
              <a:gd name="connsiteX2" fmla="*/ 2596551 w 7712015"/>
              <a:gd name="connsiteY2" fmla="*/ 769943 h 1218517"/>
              <a:gd name="connsiteX3" fmla="*/ 3994030 w 7712015"/>
              <a:gd name="connsiteY3" fmla="*/ 2192 h 1218517"/>
              <a:gd name="connsiteX4" fmla="*/ 6038491 w 7712015"/>
              <a:gd name="connsiteY4" fmla="*/ 1054615 h 1218517"/>
              <a:gd name="connsiteX5" fmla="*/ 6919775 w 7712015"/>
              <a:gd name="connsiteY5" fmla="*/ 961088 h 1218517"/>
              <a:gd name="connsiteX6" fmla="*/ 7712015 w 7712015"/>
              <a:gd name="connsiteY6" fmla="*/ 700932 h 1218517"/>
              <a:gd name="connsiteX0" fmla="*/ 0 w 7712015"/>
              <a:gd name="connsiteY0" fmla="*/ 1218517 h 1218517"/>
              <a:gd name="connsiteX1" fmla="*/ 1173193 w 7712015"/>
              <a:gd name="connsiteY1" fmla="*/ 468019 h 1218517"/>
              <a:gd name="connsiteX2" fmla="*/ 2596551 w 7712015"/>
              <a:gd name="connsiteY2" fmla="*/ 769943 h 1218517"/>
              <a:gd name="connsiteX3" fmla="*/ 3994030 w 7712015"/>
              <a:gd name="connsiteY3" fmla="*/ 2192 h 1218517"/>
              <a:gd name="connsiteX4" fmla="*/ 6038491 w 7712015"/>
              <a:gd name="connsiteY4" fmla="*/ 1054615 h 1218517"/>
              <a:gd name="connsiteX5" fmla="*/ 6893241 w 7712015"/>
              <a:gd name="connsiteY5" fmla="*/ 702296 h 1218517"/>
              <a:gd name="connsiteX6" fmla="*/ 7712015 w 7712015"/>
              <a:gd name="connsiteY6" fmla="*/ 700932 h 1218517"/>
              <a:gd name="connsiteX0" fmla="*/ 0 w 7720861"/>
              <a:gd name="connsiteY0" fmla="*/ 1218517 h 1218517"/>
              <a:gd name="connsiteX1" fmla="*/ 1173193 w 7720861"/>
              <a:gd name="connsiteY1" fmla="*/ 468019 h 1218517"/>
              <a:gd name="connsiteX2" fmla="*/ 2596551 w 7720861"/>
              <a:gd name="connsiteY2" fmla="*/ 769943 h 1218517"/>
              <a:gd name="connsiteX3" fmla="*/ 3994030 w 7720861"/>
              <a:gd name="connsiteY3" fmla="*/ 2192 h 1218517"/>
              <a:gd name="connsiteX4" fmla="*/ 6038491 w 7720861"/>
              <a:gd name="connsiteY4" fmla="*/ 1054615 h 1218517"/>
              <a:gd name="connsiteX5" fmla="*/ 6893241 w 7720861"/>
              <a:gd name="connsiteY5" fmla="*/ 702296 h 1218517"/>
              <a:gd name="connsiteX6" fmla="*/ 7720861 w 7720861"/>
              <a:gd name="connsiteY6" fmla="*/ 959725 h 1218517"/>
              <a:gd name="connsiteX0" fmla="*/ 0 w 7720861"/>
              <a:gd name="connsiteY0" fmla="*/ 1218618 h 1218618"/>
              <a:gd name="connsiteX1" fmla="*/ 1217418 w 7720861"/>
              <a:gd name="connsiteY1" fmla="*/ 675154 h 1218618"/>
              <a:gd name="connsiteX2" fmla="*/ 2596551 w 7720861"/>
              <a:gd name="connsiteY2" fmla="*/ 770044 h 1218618"/>
              <a:gd name="connsiteX3" fmla="*/ 3994030 w 7720861"/>
              <a:gd name="connsiteY3" fmla="*/ 2293 h 1218618"/>
              <a:gd name="connsiteX4" fmla="*/ 6038491 w 7720861"/>
              <a:gd name="connsiteY4" fmla="*/ 1054716 h 1218618"/>
              <a:gd name="connsiteX5" fmla="*/ 6893241 w 7720861"/>
              <a:gd name="connsiteY5" fmla="*/ 702397 h 1218618"/>
              <a:gd name="connsiteX6" fmla="*/ 7720861 w 7720861"/>
              <a:gd name="connsiteY6" fmla="*/ 959826 h 1218618"/>
              <a:gd name="connsiteX0" fmla="*/ 0 w 7720861"/>
              <a:gd name="connsiteY0" fmla="*/ 1218618 h 1218618"/>
              <a:gd name="connsiteX1" fmla="*/ 913988 w 7720861"/>
              <a:gd name="connsiteY1" fmla="*/ 728276 h 1218618"/>
              <a:gd name="connsiteX2" fmla="*/ 1217418 w 7720861"/>
              <a:gd name="connsiteY2" fmla="*/ 675154 h 1218618"/>
              <a:gd name="connsiteX3" fmla="*/ 2596551 w 7720861"/>
              <a:gd name="connsiteY3" fmla="*/ 770044 h 1218618"/>
              <a:gd name="connsiteX4" fmla="*/ 3994030 w 7720861"/>
              <a:gd name="connsiteY4" fmla="*/ 2293 h 1218618"/>
              <a:gd name="connsiteX5" fmla="*/ 6038491 w 7720861"/>
              <a:gd name="connsiteY5" fmla="*/ 1054716 h 1218618"/>
              <a:gd name="connsiteX6" fmla="*/ 6893241 w 7720861"/>
              <a:gd name="connsiteY6" fmla="*/ 702397 h 1218618"/>
              <a:gd name="connsiteX7" fmla="*/ 7720861 w 7720861"/>
              <a:gd name="connsiteY7" fmla="*/ 959826 h 1218618"/>
              <a:gd name="connsiteX0" fmla="*/ 0 w 7720861"/>
              <a:gd name="connsiteY0" fmla="*/ 1218618 h 1218618"/>
              <a:gd name="connsiteX1" fmla="*/ 975903 w 7720861"/>
              <a:gd name="connsiteY1" fmla="*/ 495363 h 1218618"/>
              <a:gd name="connsiteX2" fmla="*/ 1217418 w 7720861"/>
              <a:gd name="connsiteY2" fmla="*/ 675154 h 1218618"/>
              <a:gd name="connsiteX3" fmla="*/ 2596551 w 7720861"/>
              <a:gd name="connsiteY3" fmla="*/ 770044 h 1218618"/>
              <a:gd name="connsiteX4" fmla="*/ 3994030 w 7720861"/>
              <a:gd name="connsiteY4" fmla="*/ 2293 h 1218618"/>
              <a:gd name="connsiteX5" fmla="*/ 6038491 w 7720861"/>
              <a:gd name="connsiteY5" fmla="*/ 1054716 h 1218618"/>
              <a:gd name="connsiteX6" fmla="*/ 6893241 w 7720861"/>
              <a:gd name="connsiteY6" fmla="*/ 702397 h 1218618"/>
              <a:gd name="connsiteX7" fmla="*/ 7720861 w 7720861"/>
              <a:gd name="connsiteY7" fmla="*/ 959826 h 1218618"/>
              <a:gd name="connsiteX0" fmla="*/ 0 w 7720861"/>
              <a:gd name="connsiteY0" fmla="*/ 1218618 h 1218618"/>
              <a:gd name="connsiteX1" fmla="*/ 975903 w 7720861"/>
              <a:gd name="connsiteY1" fmla="*/ 495363 h 1218618"/>
              <a:gd name="connsiteX2" fmla="*/ 1217418 w 7720861"/>
              <a:gd name="connsiteY2" fmla="*/ 675154 h 1218618"/>
              <a:gd name="connsiteX3" fmla="*/ 2596551 w 7720861"/>
              <a:gd name="connsiteY3" fmla="*/ 770044 h 1218618"/>
              <a:gd name="connsiteX4" fmla="*/ 3994030 w 7720861"/>
              <a:gd name="connsiteY4" fmla="*/ 2293 h 1218618"/>
              <a:gd name="connsiteX5" fmla="*/ 6038491 w 7720861"/>
              <a:gd name="connsiteY5" fmla="*/ 1054716 h 1218618"/>
              <a:gd name="connsiteX6" fmla="*/ 6893241 w 7720861"/>
              <a:gd name="connsiteY6" fmla="*/ 702397 h 1218618"/>
              <a:gd name="connsiteX7" fmla="*/ 7720861 w 7720861"/>
              <a:gd name="connsiteY7" fmla="*/ 959826 h 1218618"/>
              <a:gd name="connsiteX0" fmla="*/ 0 w 7720861"/>
              <a:gd name="connsiteY0" fmla="*/ 1216457 h 1216457"/>
              <a:gd name="connsiteX1" fmla="*/ 975903 w 7720861"/>
              <a:gd name="connsiteY1" fmla="*/ 493202 h 1216457"/>
              <a:gd name="connsiteX2" fmla="*/ 1217418 w 7720861"/>
              <a:gd name="connsiteY2" fmla="*/ 672993 h 1216457"/>
              <a:gd name="connsiteX3" fmla="*/ 2596551 w 7720861"/>
              <a:gd name="connsiteY3" fmla="*/ 767883 h 1216457"/>
              <a:gd name="connsiteX4" fmla="*/ 3994030 w 7720861"/>
              <a:gd name="connsiteY4" fmla="*/ 132 h 1216457"/>
              <a:gd name="connsiteX5" fmla="*/ 5389581 w 7720861"/>
              <a:gd name="connsiteY5" fmla="*/ 708862 h 1216457"/>
              <a:gd name="connsiteX6" fmla="*/ 6038491 w 7720861"/>
              <a:gd name="connsiteY6" fmla="*/ 1052555 h 1216457"/>
              <a:gd name="connsiteX7" fmla="*/ 6893241 w 7720861"/>
              <a:gd name="connsiteY7" fmla="*/ 700236 h 1216457"/>
              <a:gd name="connsiteX8" fmla="*/ 7720861 w 7720861"/>
              <a:gd name="connsiteY8" fmla="*/ 957665 h 1216457"/>
              <a:gd name="connsiteX0" fmla="*/ 0 w 7720861"/>
              <a:gd name="connsiteY0" fmla="*/ 1219694 h 1219694"/>
              <a:gd name="connsiteX1" fmla="*/ 975903 w 7720861"/>
              <a:gd name="connsiteY1" fmla="*/ 496439 h 1219694"/>
              <a:gd name="connsiteX2" fmla="*/ 1217418 w 7720861"/>
              <a:gd name="connsiteY2" fmla="*/ 676230 h 1219694"/>
              <a:gd name="connsiteX3" fmla="*/ 2596551 w 7720861"/>
              <a:gd name="connsiteY3" fmla="*/ 771120 h 1219694"/>
              <a:gd name="connsiteX4" fmla="*/ 3994030 w 7720861"/>
              <a:gd name="connsiteY4" fmla="*/ 3369 h 1219694"/>
              <a:gd name="connsiteX5" fmla="*/ 5539947 w 7720861"/>
              <a:gd name="connsiteY5" fmla="*/ 513692 h 1219694"/>
              <a:gd name="connsiteX6" fmla="*/ 6038491 w 7720861"/>
              <a:gd name="connsiteY6" fmla="*/ 1055792 h 1219694"/>
              <a:gd name="connsiteX7" fmla="*/ 6893241 w 7720861"/>
              <a:gd name="connsiteY7" fmla="*/ 703473 h 1219694"/>
              <a:gd name="connsiteX8" fmla="*/ 7720861 w 7720861"/>
              <a:gd name="connsiteY8" fmla="*/ 960902 h 1219694"/>
              <a:gd name="connsiteX0" fmla="*/ 0 w 7720861"/>
              <a:gd name="connsiteY0" fmla="*/ 1224002 h 1224002"/>
              <a:gd name="connsiteX1" fmla="*/ 975903 w 7720861"/>
              <a:gd name="connsiteY1" fmla="*/ 500747 h 1224002"/>
              <a:gd name="connsiteX2" fmla="*/ 1217418 w 7720861"/>
              <a:gd name="connsiteY2" fmla="*/ 680538 h 1224002"/>
              <a:gd name="connsiteX3" fmla="*/ 2596551 w 7720861"/>
              <a:gd name="connsiteY3" fmla="*/ 775428 h 1224002"/>
              <a:gd name="connsiteX4" fmla="*/ 3994030 w 7720861"/>
              <a:gd name="connsiteY4" fmla="*/ 7677 h 1224002"/>
              <a:gd name="connsiteX5" fmla="*/ 5256905 w 7720861"/>
              <a:gd name="connsiteY5" fmla="*/ 388603 h 1224002"/>
              <a:gd name="connsiteX6" fmla="*/ 5539947 w 7720861"/>
              <a:gd name="connsiteY6" fmla="*/ 518000 h 1224002"/>
              <a:gd name="connsiteX7" fmla="*/ 6038491 w 7720861"/>
              <a:gd name="connsiteY7" fmla="*/ 1060100 h 1224002"/>
              <a:gd name="connsiteX8" fmla="*/ 6893241 w 7720861"/>
              <a:gd name="connsiteY8" fmla="*/ 707781 h 1224002"/>
              <a:gd name="connsiteX9" fmla="*/ 7720861 w 7720861"/>
              <a:gd name="connsiteY9" fmla="*/ 965210 h 1224002"/>
              <a:gd name="connsiteX0" fmla="*/ 0 w 7720861"/>
              <a:gd name="connsiteY0" fmla="*/ 1216360 h 1216360"/>
              <a:gd name="connsiteX1" fmla="*/ 975903 w 7720861"/>
              <a:gd name="connsiteY1" fmla="*/ 493105 h 1216360"/>
              <a:gd name="connsiteX2" fmla="*/ 1217418 w 7720861"/>
              <a:gd name="connsiteY2" fmla="*/ 672896 h 1216360"/>
              <a:gd name="connsiteX3" fmla="*/ 2596551 w 7720861"/>
              <a:gd name="connsiteY3" fmla="*/ 767786 h 1216360"/>
              <a:gd name="connsiteX4" fmla="*/ 3994030 w 7720861"/>
              <a:gd name="connsiteY4" fmla="*/ 35 h 1216360"/>
              <a:gd name="connsiteX5" fmla="*/ 5336511 w 7720861"/>
              <a:gd name="connsiteY5" fmla="*/ 734644 h 1216360"/>
              <a:gd name="connsiteX6" fmla="*/ 5539947 w 7720861"/>
              <a:gd name="connsiteY6" fmla="*/ 510358 h 1216360"/>
              <a:gd name="connsiteX7" fmla="*/ 6038491 w 7720861"/>
              <a:gd name="connsiteY7" fmla="*/ 1052458 h 1216360"/>
              <a:gd name="connsiteX8" fmla="*/ 6893241 w 7720861"/>
              <a:gd name="connsiteY8" fmla="*/ 700139 h 1216360"/>
              <a:gd name="connsiteX9" fmla="*/ 7720861 w 7720861"/>
              <a:gd name="connsiteY9" fmla="*/ 957568 h 1216360"/>
              <a:gd name="connsiteX0" fmla="*/ 0 w 7720861"/>
              <a:gd name="connsiteY0" fmla="*/ 1216360 h 1216360"/>
              <a:gd name="connsiteX1" fmla="*/ 975903 w 7720861"/>
              <a:gd name="connsiteY1" fmla="*/ 493105 h 1216360"/>
              <a:gd name="connsiteX2" fmla="*/ 1217418 w 7720861"/>
              <a:gd name="connsiteY2" fmla="*/ 672896 h 1216360"/>
              <a:gd name="connsiteX3" fmla="*/ 2596551 w 7720861"/>
              <a:gd name="connsiteY3" fmla="*/ 767786 h 1216360"/>
              <a:gd name="connsiteX4" fmla="*/ 3994030 w 7720861"/>
              <a:gd name="connsiteY4" fmla="*/ 35 h 1216360"/>
              <a:gd name="connsiteX5" fmla="*/ 5336511 w 7720861"/>
              <a:gd name="connsiteY5" fmla="*/ 734644 h 1216360"/>
              <a:gd name="connsiteX6" fmla="*/ 5539947 w 7720861"/>
              <a:gd name="connsiteY6" fmla="*/ 510358 h 1216360"/>
              <a:gd name="connsiteX7" fmla="*/ 6038491 w 7720861"/>
              <a:gd name="connsiteY7" fmla="*/ 1052458 h 1216360"/>
              <a:gd name="connsiteX8" fmla="*/ 6893241 w 7720861"/>
              <a:gd name="connsiteY8" fmla="*/ 700139 h 1216360"/>
              <a:gd name="connsiteX9" fmla="*/ 7720861 w 7720861"/>
              <a:gd name="connsiteY9" fmla="*/ 957568 h 1216360"/>
              <a:gd name="connsiteX0" fmla="*/ 0 w 7720861"/>
              <a:gd name="connsiteY0" fmla="*/ 1216360 h 1216360"/>
              <a:gd name="connsiteX1" fmla="*/ 975903 w 7720861"/>
              <a:gd name="connsiteY1" fmla="*/ 493105 h 1216360"/>
              <a:gd name="connsiteX2" fmla="*/ 1217418 w 7720861"/>
              <a:gd name="connsiteY2" fmla="*/ 672896 h 1216360"/>
              <a:gd name="connsiteX3" fmla="*/ 2596551 w 7720861"/>
              <a:gd name="connsiteY3" fmla="*/ 767786 h 1216360"/>
              <a:gd name="connsiteX4" fmla="*/ 3994030 w 7720861"/>
              <a:gd name="connsiteY4" fmla="*/ 35 h 1216360"/>
              <a:gd name="connsiteX5" fmla="*/ 5336511 w 7720861"/>
              <a:gd name="connsiteY5" fmla="*/ 734644 h 1216360"/>
              <a:gd name="connsiteX6" fmla="*/ 5539947 w 7720861"/>
              <a:gd name="connsiteY6" fmla="*/ 510358 h 1216360"/>
              <a:gd name="connsiteX7" fmla="*/ 6038491 w 7720861"/>
              <a:gd name="connsiteY7" fmla="*/ 1052458 h 1216360"/>
              <a:gd name="connsiteX8" fmla="*/ 6893241 w 7720861"/>
              <a:gd name="connsiteY8" fmla="*/ 700139 h 1216360"/>
              <a:gd name="connsiteX9" fmla="*/ 7720861 w 7720861"/>
              <a:gd name="connsiteY9" fmla="*/ 957568 h 1216360"/>
              <a:gd name="connsiteX0" fmla="*/ 0 w 7720861"/>
              <a:gd name="connsiteY0" fmla="*/ 1216360 h 1216360"/>
              <a:gd name="connsiteX1" fmla="*/ 975903 w 7720861"/>
              <a:gd name="connsiteY1" fmla="*/ 493105 h 1216360"/>
              <a:gd name="connsiteX2" fmla="*/ 1217418 w 7720861"/>
              <a:gd name="connsiteY2" fmla="*/ 672896 h 1216360"/>
              <a:gd name="connsiteX3" fmla="*/ 2596551 w 7720861"/>
              <a:gd name="connsiteY3" fmla="*/ 767786 h 1216360"/>
              <a:gd name="connsiteX4" fmla="*/ 3994030 w 7720861"/>
              <a:gd name="connsiteY4" fmla="*/ 35 h 1216360"/>
              <a:gd name="connsiteX5" fmla="*/ 5336511 w 7720861"/>
              <a:gd name="connsiteY5" fmla="*/ 734644 h 1216360"/>
              <a:gd name="connsiteX6" fmla="*/ 5539947 w 7720861"/>
              <a:gd name="connsiteY6" fmla="*/ 510358 h 1216360"/>
              <a:gd name="connsiteX7" fmla="*/ 6038491 w 7720861"/>
              <a:gd name="connsiteY7" fmla="*/ 1052458 h 1216360"/>
              <a:gd name="connsiteX8" fmla="*/ 6893241 w 7720861"/>
              <a:gd name="connsiteY8" fmla="*/ 700139 h 1216360"/>
              <a:gd name="connsiteX9" fmla="*/ 7720861 w 7720861"/>
              <a:gd name="connsiteY9" fmla="*/ 957568 h 1216360"/>
              <a:gd name="connsiteX0" fmla="*/ 0 w 7720861"/>
              <a:gd name="connsiteY0" fmla="*/ 1216360 h 1216360"/>
              <a:gd name="connsiteX1" fmla="*/ 975903 w 7720861"/>
              <a:gd name="connsiteY1" fmla="*/ 493105 h 1216360"/>
              <a:gd name="connsiteX2" fmla="*/ 1217418 w 7720861"/>
              <a:gd name="connsiteY2" fmla="*/ 672896 h 1216360"/>
              <a:gd name="connsiteX3" fmla="*/ 2596551 w 7720861"/>
              <a:gd name="connsiteY3" fmla="*/ 767786 h 1216360"/>
              <a:gd name="connsiteX4" fmla="*/ 3994030 w 7720861"/>
              <a:gd name="connsiteY4" fmla="*/ 35 h 1216360"/>
              <a:gd name="connsiteX5" fmla="*/ 5336511 w 7720861"/>
              <a:gd name="connsiteY5" fmla="*/ 734644 h 1216360"/>
              <a:gd name="connsiteX6" fmla="*/ 5539947 w 7720861"/>
              <a:gd name="connsiteY6" fmla="*/ 510358 h 1216360"/>
              <a:gd name="connsiteX7" fmla="*/ 6038491 w 7720861"/>
              <a:gd name="connsiteY7" fmla="*/ 1052458 h 1216360"/>
              <a:gd name="connsiteX8" fmla="*/ 6893241 w 7720861"/>
              <a:gd name="connsiteY8" fmla="*/ 700139 h 1216360"/>
              <a:gd name="connsiteX9" fmla="*/ 7720861 w 7720861"/>
              <a:gd name="connsiteY9" fmla="*/ 957568 h 121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20861" h="1216360">
                <a:moveTo>
                  <a:pt x="0" y="1216360"/>
                </a:moveTo>
                <a:cubicBezTo>
                  <a:pt x="152331" y="1134636"/>
                  <a:pt x="905675" y="963244"/>
                  <a:pt x="975903" y="493105"/>
                </a:cubicBezTo>
                <a:cubicBezTo>
                  <a:pt x="1125737" y="635441"/>
                  <a:pt x="947310" y="627116"/>
                  <a:pt x="1217418" y="672896"/>
                </a:cubicBezTo>
                <a:cubicBezTo>
                  <a:pt x="1487526" y="718676"/>
                  <a:pt x="2133782" y="879930"/>
                  <a:pt x="2596551" y="767786"/>
                </a:cubicBezTo>
                <a:cubicBezTo>
                  <a:pt x="3059320" y="655642"/>
                  <a:pt x="3537370" y="5559"/>
                  <a:pt x="3994030" y="35"/>
                </a:cubicBezTo>
                <a:cubicBezTo>
                  <a:pt x="4450690" y="-5489"/>
                  <a:pt x="5078858" y="649590"/>
                  <a:pt x="5336511" y="734644"/>
                </a:cubicBezTo>
                <a:cubicBezTo>
                  <a:pt x="5479178" y="586785"/>
                  <a:pt x="5462753" y="674487"/>
                  <a:pt x="5539947" y="510358"/>
                </a:cubicBezTo>
                <a:cubicBezTo>
                  <a:pt x="5670211" y="622274"/>
                  <a:pt x="5812942" y="1020828"/>
                  <a:pt x="6038491" y="1052458"/>
                </a:cubicBezTo>
                <a:cubicBezTo>
                  <a:pt x="6264040" y="1084088"/>
                  <a:pt x="6614320" y="759086"/>
                  <a:pt x="6893241" y="700139"/>
                </a:cubicBezTo>
                <a:cubicBezTo>
                  <a:pt x="7172162" y="641192"/>
                  <a:pt x="7588821" y="1000927"/>
                  <a:pt x="7720861" y="957568"/>
                </a:cubicBezTo>
              </a:path>
            </a:pathLst>
          </a:cu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Freeform 12"/>
          <p:cNvSpPr/>
          <p:nvPr/>
        </p:nvSpPr>
        <p:spPr>
          <a:xfrm>
            <a:off x="620257" y="2053498"/>
            <a:ext cx="7609342" cy="1927338"/>
          </a:xfrm>
          <a:custGeom>
            <a:avLst/>
            <a:gdLst>
              <a:gd name="connsiteX0" fmla="*/ 0 w 7719085"/>
              <a:gd name="connsiteY0" fmla="*/ 1164746 h 1164746"/>
              <a:gd name="connsiteX1" fmla="*/ 1121434 w 7719085"/>
              <a:gd name="connsiteY1" fmla="*/ 716172 h 1164746"/>
              <a:gd name="connsiteX2" fmla="*/ 2501660 w 7719085"/>
              <a:gd name="connsiteY2" fmla="*/ 750678 h 1164746"/>
              <a:gd name="connsiteX3" fmla="*/ 3847381 w 7719085"/>
              <a:gd name="connsiteY3" fmla="*/ 180 h 1164746"/>
              <a:gd name="connsiteX4" fmla="*/ 5339751 w 7719085"/>
              <a:gd name="connsiteY4" fmla="*/ 681667 h 1164746"/>
              <a:gd name="connsiteX5" fmla="*/ 5900468 w 7719085"/>
              <a:gd name="connsiteY5" fmla="*/ 905954 h 1164746"/>
              <a:gd name="connsiteX6" fmla="*/ 6685472 w 7719085"/>
              <a:gd name="connsiteY6" fmla="*/ 612655 h 1164746"/>
              <a:gd name="connsiteX7" fmla="*/ 7556740 w 7719085"/>
              <a:gd name="connsiteY7" fmla="*/ 819689 h 1164746"/>
              <a:gd name="connsiteX0" fmla="*/ 0 w 7719085"/>
              <a:gd name="connsiteY0" fmla="*/ 1164746 h 1164746"/>
              <a:gd name="connsiteX1" fmla="*/ 1121434 w 7719085"/>
              <a:gd name="connsiteY1" fmla="*/ 716172 h 1164746"/>
              <a:gd name="connsiteX2" fmla="*/ 2501660 w 7719085"/>
              <a:gd name="connsiteY2" fmla="*/ 750678 h 1164746"/>
              <a:gd name="connsiteX3" fmla="*/ 3847381 w 7719085"/>
              <a:gd name="connsiteY3" fmla="*/ 180 h 1164746"/>
              <a:gd name="connsiteX4" fmla="*/ 5339751 w 7719085"/>
              <a:gd name="connsiteY4" fmla="*/ 681667 h 1164746"/>
              <a:gd name="connsiteX5" fmla="*/ 5900468 w 7719085"/>
              <a:gd name="connsiteY5" fmla="*/ 905954 h 1164746"/>
              <a:gd name="connsiteX6" fmla="*/ 6685472 w 7719085"/>
              <a:gd name="connsiteY6" fmla="*/ 612655 h 1164746"/>
              <a:gd name="connsiteX7" fmla="*/ 7556740 w 7719085"/>
              <a:gd name="connsiteY7" fmla="*/ 819689 h 1164746"/>
              <a:gd name="connsiteX0" fmla="*/ 0 w 7862310"/>
              <a:gd name="connsiteY0" fmla="*/ 1164746 h 1164746"/>
              <a:gd name="connsiteX1" fmla="*/ 1121434 w 7862310"/>
              <a:gd name="connsiteY1" fmla="*/ 716172 h 1164746"/>
              <a:gd name="connsiteX2" fmla="*/ 2501660 w 7862310"/>
              <a:gd name="connsiteY2" fmla="*/ 750678 h 1164746"/>
              <a:gd name="connsiteX3" fmla="*/ 3847381 w 7862310"/>
              <a:gd name="connsiteY3" fmla="*/ 180 h 1164746"/>
              <a:gd name="connsiteX4" fmla="*/ 5339751 w 7862310"/>
              <a:gd name="connsiteY4" fmla="*/ 681667 h 1164746"/>
              <a:gd name="connsiteX5" fmla="*/ 5900468 w 7862310"/>
              <a:gd name="connsiteY5" fmla="*/ 905954 h 1164746"/>
              <a:gd name="connsiteX6" fmla="*/ 6685472 w 7862310"/>
              <a:gd name="connsiteY6" fmla="*/ 612655 h 1164746"/>
              <a:gd name="connsiteX7" fmla="*/ 7712016 w 7862310"/>
              <a:gd name="connsiteY7" fmla="*/ 767931 h 1164746"/>
              <a:gd name="connsiteX0" fmla="*/ 0 w 7712016"/>
              <a:gd name="connsiteY0" fmla="*/ 1164746 h 1164746"/>
              <a:gd name="connsiteX1" fmla="*/ 1121434 w 7712016"/>
              <a:gd name="connsiteY1" fmla="*/ 716172 h 1164746"/>
              <a:gd name="connsiteX2" fmla="*/ 2501660 w 7712016"/>
              <a:gd name="connsiteY2" fmla="*/ 750678 h 1164746"/>
              <a:gd name="connsiteX3" fmla="*/ 3847381 w 7712016"/>
              <a:gd name="connsiteY3" fmla="*/ 180 h 1164746"/>
              <a:gd name="connsiteX4" fmla="*/ 5339751 w 7712016"/>
              <a:gd name="connsiteY4" fmla="*/ 681667 h 1164746"/>
              <a:gd name="connsiteX5" fmla="*/ 5900468 w 7712016"/>
              <a:gd name="connsiteY5" fmla="*/ 905954 h 1164746"/>
              <a:gd name="connsiteX6" fmla="*/ 6685472 w 7712016"/>
              <a:gd name="connsiteY6" fmla="*/ 612655 h 1164746"/>
              <a:gd name="connsiteX7" fmla="*/ 7712016 w 7712016"/>
              <a:gd name="connsiteY7" fmla="*/ 767931 h 1164746"/>
              <a:gd name="connsiteX0" fmla="*/ 0 w 7723650"/>
              <a:gd name="connsiteY0" fmla="*/ 1164746 h 1164746"/>
              <a:gd name="connsiteX1" fmla="*/ 1121434 w 7723650"/>
              <a:gd name="connsiteY1" fmla="*/ 716172 h 1164746"/>
              <a:gd name="connsiteX2" fmla="*/ 2501660 w 7723650"/>
              <a:gd name="connsiteY2" fmla="*/ 750678 h 1164746"/>
              <a:gd name="connsiteX3" fmla="*/ 3847381 w 7723650"/>
              <a:gd name="connsiteY3" fmla="*/ 180 h 1164746"/>
              <a:gd name="connsiteX4" fmla="*/ 5339751 w 7723650"/>
              <a:gd name="connsiteY4" fmla="*/ 681667 h 1164746"/>
              <a:gd name="connsiteX5" fmla="*/ 5900468 w 7723650"/>
              <a:gd name="connsiteY5" fmla="*/ 905954 h 1164746"/>
              <a:gd name="connsiteX6" fmla="*/ 6685472 w 7723650"/>
              <a:gd name="connsiteY6" fmla="*/ 612655 h 1164746"/>
              <a:gd name="connsiteX7" fmla="*/ 7618639 w 7723650"/>
              <a:gd name="connsiteY7" fmla="*/ 729187 h 1164746"/>
              <a:gd name="connsiteX8" fmla="*/ 7712016 w 7723650"/>
              <a:gd name="connsiteY8" fmla="*/ 767931 h 1164746"/>
              <a:gd name="connsiteX0" fmla="*/ 0 w 7791530"/>
              <a:gd name="connsiteY0" fmla="*/ 1164746 h 1872112"/>
              <a:gd name="connsiteX1" fmla="*/ 1121434 w 7791530"/>
              <a:gd name="connsiteY1" fmla="*/ 716172 h 1872112"/>
              <a:gd name="connsiteX2" fmla="*/ 2501660 w 7791530"/>
              <a:gd name="connsiteY2" fmla="*/ 750678 h 1872112"/>
              <a:gd name="connsiteX3" fmla="*/ 3847381 w 7791530"/>
              <a:gd name="connsiteY3" fmla="*/ 180 h 1872112"/>
              <a:gd name="connsiteX4" fmla="*/ 5339751 w 7791530"/>
              <a:gd name="connsiteY4" fmla="*/ 681667 h 1872112"/>
              <a:gd name="connsiteX5" fmla="*/ 5900468 w 7791530"/>
              <a:gd name="connsiteY5" fmla="*/ 905954 h 1872112"/>
              <a:gd name="connsiteX6" fmla="*/ 6685472 w 7791530"/>
              <a:gd name="connsiteY6" fmla="*/ 612655 h 1872112"/>
              <a:gd name="connsiteX7" fmla="*/ 7618639 w 7791530"/>
              <a:gd name="connsiteY7" fmla="*/ 729187 h 1872112"/>
              <a:gd name="connsiteX8" fmla="*/ 7791530 w 7791530"/>
              <a:gd name="connsiteY8" fmla="*/ 1872112 h 1872112"/>
              <a:gd name="connsiteX0" fmla="*/ 0 w 7791530"/>
              <a:gd name="connsiteY0" fmla="*/ 1164746 h 1872112"/>
              <a:gd name="connsiteX1" fmla="*/ 1121434 w 7791530"/>
              <a:gd name="connsiteY1" fmla="*/ 716172 h 1872112"/>
              <a:gd name="connsiteX2" fmla="*/ 2501660 w 7791530"/>
              <a:gd name="connsiteY2" fmla="*/ 750678 h 1872112"/>
              <a:gd name="connsiteX3" fmla="*/ 3847381 w 7791530"/>
              <a:gd name="connsiteY3" fmla="*/ 180 h 1872112"/>
              <a:gd name="connsiteX4" fmla="*/ 5339751 w 7791530"/>
              <a:gd name="connsiteY4" fmla="*/ 681667 h 1872112"/>
              <a:gd name="connsiteX5" fmla="*/ 5900468 w 7791530"/>
              <a:gd name="connsiteY5" fmla="*/ 905954 h 1872112"/>
              <a:gd name="connsiteX6" fmla="*/ 6685472 w 7791530"/>
              <a:gd name="connsiteY6" fmla="*/ 612655 h 1872112"/>
              <a:gd name="connsiteX7" fmla="*/ 7618639 w 7791530"/>
              <a:gd name="connsiteY7" fmla="*/ 729187 h 1872112"/>
              <a:gd name="connsiteX8" fmla="*/ 7768832 w 7791530"/>
              <a:gd name="connsiteY8" fmla="*/ 1479685 h 1872112"/>
              <a:gd name="connsiteX9" fmla="*/ 7791530 w 7791530"/>
              <a:gd name="connsiteY9" fmla="*/ 1872112 h 1872112"/>
              <a:gd name="connsiteX0" fmla="*/ 0 w 7791530"/>
              <a:gd name="connsiteY0" fmla="*/ 1164746 h 1872112"/>
              <a:gd name="connsiteX1" fmla="*/ 1121434 w 7791530"/>
              <a:gd name="connsiteY1" fmla="*/ 716172 h 1872112"/>
              <a:gd name="connsiteX2" fmla="*/ 2501660 w 7791530"/>
              <a:gd name="connsiteY2" fmla="*/ 750678 h 1872112"/>
              <a:gd name="connsiteX3" fmla="*/ 3847381 w 7791530"/>
              <a:gd name="connsiteY3" fmla="*/ 180 h 1872112"/>
              <a:gd name="connsiteX4" fmla="*/ 5339751 w 7791530"/>
              <a:gd name="connsiteY4" fmla="*/ 681667 h 1872112"/>
              <a:gd name="connsiteX5" fmla="*/ 5900468 w 7791530"/>
              <a:gd name="connsiteY5" fmla="*/ 905954 h 1872112"/>
              <a:gd name="connsiteX6" fmla="*/ 6685472 w 7791530"/>
              <a:gd name="connsiteY6" fmla="*/ 612655 h 1872112"/>
              <a:gd name="connsiteX7" fmla="*/ 7618639 w 7791530"/>
              <a:gd name="connsiteY7" fmla="*/ 729187 h 1872112"/>
              <a:gd name="connsiteX8" fmla="*/ 7768832 w 7791530"/>
              <a:gd name="connsiteY8" fmla="*/ 1479685 h 1872112"/>
              <a:gd name="connsiteX9" fmla="*/ 7791530 w 7791530"/>
              <a:gd name="connsiteY9" fmla="*/ 1872112 h 1872112"/>
              <a:gd name="connsiteX0" fmla="*/ 0 w 7791530"/>
              <a:gd name="connsiteY0" fmla="*/ 1164746 h 1872112"/>
              <a:gd name="connsiteX1" fmla="*/ 1121434 w 7791530"/>
              <a:gd name="connsiteY1" fmla="*/ 716172 h 1872112"/>
              <a:gd name="connsiteX2" fmla="*/ 2501660 w 7791530"/>
              <a:gd name="connsiteY2" fmla="*/ 750678 h 1872112"/>
              <a:gd name="connsiteX3" fmla="*/ 3847381 w 7791530"/>
              <a:gd name="connsiteY3" fmla="*/ 180 h 1872112"/>
              <a:gd name="connsiteX4" fmla="*/ 5339751 w 7791530"/>
              <a:gd name="connsiteY4" fmla="*/ 681667 h 1872112"/>
              <a:gd name="connsiteX5" fmla="*/ 5900468 w 7791530"/>
              <a:gd name="connsiteY5" fmla="*/ 905954 h 1872112"/>
              <a:gd name="connsiteX6" fmla="*/ 6685472 w 7791530"/>
              <a:gd name="connsiteY6" fmla="*/ 612655 h 1872112"/>
              <a:gd name="connsiteX7" fmla="*/ 7618639 w 7791530"/>
              <a:gd name="connsiteY7" fmla="*/ 729187 h 1872112"/>
              <a:gd name="connsiteX8" fmla="*/ 7768832 w 7791530"/>
              <a:gd name="connsiteY8" fmla="*/ 1479685 h 1872112"/>
              <a:gd name="connsiteX9" fmla="*/ 7791530 w 7791530"/>
              <a:gd name="connsiteY9" fmla="*/ 1872112 h 1872112"/>
              <a:gd name="connsiteX0" fmla="*/ 0 w 7768911"/>
              <a:gd name="connsiteY0" fmla="*/ 1164746 h 1524346"/>
              <a:gd name="connsiteX1" fmla="*/ 1121434 w 7768911"/>
              <a:gd name="connsiteY1" fmla="*/ 716172 h 1524346"/>
              <a:gd name="connsiteX2" fmla="*/ 2501660 w 7768911"/>
              <a:gd name="connsiteY2" fmla="*/ 750678 h 1524346"/>
              <a:gd name="connsiteX3" fmla="*/ 3847381 w 7768911"/>
              <a:gd name="connsiteY3" fmla="*/ 180 h 1524346"/>
              <a:gd name="connsiteX4" fmla="*/ 5339751 w 7768911"/>
              <a:gd name="connsiteY4" fmla="*/ 681667 h 1524346"/>
              <a:gd name="connsiteX5" fmla="*/ 5900468 w 7768911"/>
              <a:gd name="connsiteY5" fmla="*/ 905954 h 1524346"/>
              <a:gd name="connsiteX6" fmla="*/ 6685472 w 7768911"/>
              <a:gd name="connsiteY6" fmla="*/ 612655 h 1524346"/>
              <a:gd name="connsiteX7" fmla="*/ 7618639 w 7768911"/>
              <a:gd name="connsiteY7" fmla="*/ 729187 h 1524346"/>
              <a:gd name="connsiteX8" fmla="*/ 7768832 w 7768911"/>
              <a:gd name="connsiteY8" fmla="*/ 1479685 h 1524346"/>
              <a:gd name="connsiteX9" fmla="*/ 7972 w 7768911"/>
              <a:gd name="connsiteY9" fmla="*/ 1251011 h 1524346"/>
              <a:gd name="connsiteX0" fmla="*/ 0 w 7768912"/>
              <a:gd name="connsiteY0" fmla="*/ 1164746 h 1521382"/>
              <a:gd name="connsiteX1" fmla="*/ 1121434 w 7768912"/>
              <a:gd name="connsiteY1" fmla="*/ 716172 h 1521382"/>
              <a:gd name="connsiteX2" fmla="*/ 2501660 w 7768912"/>
              <a:gd name="connsiteY2" fmla="*/ 750678 h 1521382"/>
              <a:gd name="connsiteX3" fmla="*/ 3847381 w 7768912"/>
              <a:gd name="connsiteY3" fmla="*/ 180 h 1521382"/>
              <a:gd name="connsiteX4" fmla="*/ 5339751 w 7768912"/>
              <a:gd name="connsiteY4" fmla="*/ 681667 h 1521382"/>
              <a:gd name="connsiteX5" fmla="*/ 5900468 w 7768912"/>
              <a:gd name="connsiteY5" fmla="*/ 905954 h 1521382"/>
              <a:gd name="connsiteX6" fmla="*/ 6685472 w 7768912"/>
              <a:gd name="connsiteY6" fmla="*/ 612655 h 1521382"/>
              <a:gd name="connsiteX7" fmla="*/ 7618639 w 7768912"/>
              <a:gd name="connsiteY7" fmla="*/ 729187 h 1521382"/>
              <a:gd name="connsiteX8" fmla="*/ 7768832 w 7768912"/>
              <a:gd name="connsiteY8" fmla="*/ 1479685 h 1521382"/>
              <a:gd name="connsiteX9" fmla="*/ 43312 w 7768912"/>
              <a:gd name="connsiteY9" fmla="*/ 1207879 h 1521382"/>
              <a:gd name="connsiteX0" fmla="*/ 863 w 7769774"/>
              <a:gd name="connsiteY0" fmla="*/ 1164746 h 1518788"/>
              <a:gd name="connsiteX1" fmla="*/ 1122297 w 7769774"/>
              <a:gd name="connsiteY1" fmla="*/ 716172 h 1518788"/>
              <a:gd name="connsiteX2" fmla="*/ 2502523 w 7769774"/>
              <a:gd name="connsiteY2" fmla="*/ 750678 h 1518788"/>
              <a:gd name="connsiteX3" fmla="*/ 3848244 w 7769774"/>
              <a:gd name="connsiteY3" fmla="*/ 180 h 1518788"/>
              <a:gd name="connsiteX4" fmla="*/ 5340614 w 7769774"/>
              <a:gd name="connsiteY4" fmla="*/ 681667 h 1518788"/>
              <a:gd name="connsiteX5" fmla="*/ 5901331 w 7769774"/>
              <a:gd name="connsiteY5" fmla="*/ 905954 h 1518788"/>
              <a:gd name="connsiteX6" fmla="*/ 6686335 w 7769774"/>
              <a:gd name="connsiteY6" fmla="*/ 612655 h 1518788"/>
              <a:gd name="connsiteX7" fmla="*/ 7619502 w 7769774"/>
              <a:gd name="connsiteY7" fmla="*/ 729187 h 1518788"/>
              <a:gd name="connsiteX8" fmla="*/ 7769695 w 7769774"/>
              <a:gd name="connsiteY8" fmla="*/ 1479685 h 1518788"/>
              <a:gd name="connsiteX9" fmla="*/ 1 w 7769774"/>
              <a:gd name="connsiteY9" fmla="*/ 1164747 h 1518788"/>
              <a:gd name="connsiteX0" fmla="*/ 863 w 7769774"/>
              <a:gd name="connsiteY0" fmla="*/ 1164746 h 1518788"/>
              <a:gd name="connsiteX1" fmla="*/ 1122297 w 7769774"/>
              <a:gd name="connsiteY1" fmla="*/ 716172 h 1518788"/>
              <a:gd name="connsiteX2" fmla="*/ 2502523 w 7769774"/>
              <a:gd name="connsiteY2" fmla="*/ 750678 h 1518788"/>
              <a:gd name="connsiteX3" fmla="*/ 3848244 w 7769774"/>
              <a:gd name="connsiteY3" fmla="*/ 180 h 1518788"/>
              <a:gd name="connsiteX4" fmla="*/ 5340614 w 7769774"/>
              <a:gd name="connsiteY4" fmla="*/ 681667 h 1518788"/>
              <a:gd name="connsiteX5" fmla="*/ 5901331 w 7769774"/>
              <a:gd name="connsiteY5" fmla="*/ 905954 h 1518788"/>
              <a:gd name="connsiteX6" fmla="*/ 6686335 w 7769774"/>
              <a:gd name="connsiteY6" fmla="*/ 612655 h 1518788"/>
              <a:gd name="connsiteX7" fmla="*/ 7619502 w 7769774"/>
              <a:gd name="connsiteY7" fmla="*/ 729187 h 1518788"/>
              <a:gd name="connsiteX8" fmla="*/ 7769695 w 7769774"/>
              <a:gd name="connsiteY8" fmla="*/ 1479685 h 1518788"/>
              <a:gd name="connsiteX9" fmla="*/ 1 w 7769774"/>
              <a:gd name="connsiteY9" fmla="*/ 1164747 h 1518788"/>
              <a:gd name="connsiteX0" fmla="*/ 374401 w 8688936"/>
              <a:gd name="connsiteY0" fmla="*/ 1164746 h 1489656"/>
              <a:gd name="connsiteX1" fmla="*/ 1495835 w 8688936"/>
              <a:gd name="connsiteY1" fmla="*/ 716172 h 1489656"/>
              <a:gd name="connsiteX2" fmla="*/ 2876061 w 8688936"/>
              <a:gd name="connsiteY2" fmla="*/ 750678 h 1489656"/>
              <a:gd name="connsiteX3" fmla="*/ 4221782 w 8688936"/>
              <a:gd name="connsiteY3" fmla="*/ 180 h 1489656"/>
              <a:gd name="connsiteX4" fmla="*/ 5714152 w 8688936"/>
              <a:gd name="connsiteY4" fmla="*/ 681667 h 1489656"/>
              <a:gd name="connsiteX5" fmla="*/ 6274869 w 8688936"/>
              <a:gd name="connsiteY5" fmla="*/ 905954 h 1489656"/>
              <a:gd name="connsiteX6" fmla="*/ 7059873 w 8688936"/>
              <a:gd name="connsiteY6" fmla="*/ 612655 h 1489656"/>
              <a:gd name="connsiteX7" fmla="*/ 7993040 w 8688936"/>
              <a:gd name="connsiteY7" fmla="*/ 729187 h 1489656"/>
              <a:gd name="connsiteX8" fmla="*/ 8143233 w 8688936"/>
              <a:gd name="connsiteY8" fmla="*/ 1479685 h 1489656"/>
              <a:gd name="connsiteX9" fmla="*/ 642395 w 8688936"/>
              <a:gd name="connsiteY9" fmla="*/ 1160508 h 1489656"/>
              <a:gd name="connsiteX10" fmla="*/ 373539 w 8688936"/>
              <a:gd name="connsiteY10" fmla="*/ 1164747 h 1489656"/>
              <a:gd name="connsiteX0" fmla="*/ 543984 w 8858519"/>
              <a:gd name="connsiteY0" fmla="*/ 1164746 h 1864451"/>
              <a:gd name="connsiteX1" fmla="*/ 1665418 w 8858519"/>
              <a:gd name="connsiteY1" fmla="*/ 716172 h 1864451"/>
              <a:gd name="connsiteX2" fmla="*/ 3045644 w 8858519"/>
              <a:gd name="connsiteY2" fmla="*/ 750678 h 1864451"/>
              <a:gd name="connsiteX3" fmla="*/ 4391365 w 8858519"/>
              <a:gd name="connsiteY3" fmla="*/ 180 h 1864451"/>
              <a:gd name="connsiteX4" fmla="*/ 5883735 w 8858519"/>
              <a:gd name="connsiteY4" fmla="*/ 681667 h 1864451"/>
              <a:gd name="connsiteX5" fmla="*/ 6444452 w 8858519"/>
              <a:gd name="connsiteY5" fmla="*/ 905954 h 1864451"/>
              <a:gd name="connsiteX6" fmla="*/ 7229456 w 8858519"/>
              <a:gd name="connsiteY6" fmla="*/ 612655 h 1864451"/>
              <a:gd name="connsiteX7" fmla="*/ 8162623 w 8858519"/>
              <a:gd name="connsiteY7" fmla="*/ 729187 h 1864451"/>
              <a:gd name="connsiteX8" fmla="*/ 8312816 w 8858519"/>
              <a:gd name="connsiteY8" fmla="*/ 1479685 h 1864451"/>
              <a:gd name="connsiteX9" fmla="*/ 573435 w 8858519"/>
              <a:gd name="connsiteY9" fmla="*/ 1859247 h 1864451"/>
              <a:gd name="connsiteX10" fmla="*/ 543122 w 8858519"/>
              <a:gd name="connsiteY10" fmla="*/ 1164747 h 1864451"/>
              <a:gd name="connsiteX0" fmla="*/ 862 w 8315397"/>
              <a:gd name="connsiteY0" fmla="*/ 1164746 h 1864451"/>
              <a:gd name="connsiteX1" fmla="*/ 1122296 w 8315397"/>
              <a:gd name="connsiteY1" fmla="*/ 716172 h 1864451"/>
              <a:gd name="connsiteX2" fmla="*/ 2502522 w 8315397"/>
              <a:gd name="connsiteY2" fmla="*/ 750678 h 1864451"/>
              <a:gd name="connsiteX3" fmla="*/ 3848243 w 8315397"/>
              <a:gd name="connsiteY3" fmla="*/ 180 h 1864451"/>
              <a:gd name="connsiteX4" fmla="*/ 5340613 w 8315397"/>
              <a:gd name="connsiteY4" fmla="*/ 681667 h 1864451"/>
              <a:gd name="connsiteX5" fmla="*/ 5901330 w 8315397"/>
              <a:gd name="connsiteY5" fmla="*/ 905954 h 1864451"/>
              <a:gd name="connsiteX6" fmla="*/ 6686334 w 8315397"/>
              <a:gd name="connsiteY6" fmla="*/ 612655 h 1864451"/>
              <a:gd name="connsiteX7" fmla="*/ 7619501 w 8315397"/>
              <a:gd name="connsiteY7" fmla="*/ 729187 h 1864451"/>
              <a:gd name="connsiteX8" fmla="*/ 7769694 w 8315397"/>
              <a:gd name="connsiteY8" fmla="*/ 1479685 h 1864451"/>
              <a:gd name="connsiteX9" fmla="*/ 30313 w 8315397"/>
              <a:gd name="connsiteY9" fmla="*/ 1859247 h 1864451"/>
              <a:gd name="connsiteX10" fmla="*/ 0 w 8315397"/>
              <a:gd name="connsiteY10" fmla="*/ 1164747 h 1864451"/>
              <a:gd name="connsiteX0" fmla="*/ 862 w 8375268"/>
              <a:gd name="connsiteY0" fmla="*/ 1164746 h 1906168"/>
              <a:gd name="connsiteX1" fmla="*/ 1122296 w 8375268"/>
              <a:gd name="connsiteY1" fmla="*/ 716172 h 1906168"/>
              <a:gd name="connsiteX2" fmla="*/ 2502522 w 8375268"/>
              <a:gd name="connsiteY2" fmla="*/ 750678 h 1906168"/>
              <a:gd name="connsiteX3" fmla="*/ 3848243 w 8375268"/>
              <a:gd name="connsiteY3" fmla="*/ 180 h 1906168"/>
              <a:gd name="connsiteX4" fmla="*/ 5340613 w 8375268"/>
              <a:gd name="connsiteY4" fmla="*/ 681667 h 1906168"/>
              <a:gd name="connsiteX5" fmla="*/ 5901330 w 8375268"/>
              <a:gd name="connsiteY5" fmla="*/ 905954 h 1906168"/>
              <a:gd name="connsiteX6" fmla="*/ 6686334 w 8375268"/>
              <a:gd name="connsiteY6" fmla="*/ 612655 h 1906168"/>
              <a:gd name="connsiteX7" fmla="*/ 7619501 w 8375268"/>
              <a:gd name="connsiteY7" fmla="*/ 729187 h 1906168"/>
              <a:gd name="connsiteX8" fmla="*/ 7849208 w 8375268"/>
              <a:gd name="connsiteY8" fmla="*/ 1859247 h 1906168"/>
              <a:gd name="connsiteX9" fmla="*/ 30313 w 8375268"/>
              <a:gd name="connsiteY9" fmla="*/ 1859247 h 1906168"/>
              <a:gd name="connsiteX10" fmla="*/ 0 w 8375268"/>
              <a:gd name="connsiteY10" fmla="*/ 1164747 h 1906168"/>
              <a:gd name="connsiteX0" fmla="*/ 862 w 8375268"/>
              <a:gd name="connsiteY0" fmla="*/ 1164746 h 1859247"/>
              <a:gd name="connsiteX1" fmla="*/ 1122296 w 8375268"/>
              <a:gd name="connsiteY1" fmla="*/ 716172 h 1859247"/>
              <a:gd name="connsiteX2" fmla="*/ 2502522 w 8375268"/>
              <a:gd name="connsiteY2" fmla="*/ 750678 h 1859247"/>
              <a:gd name="connsiteX3" fmla="*/ 3848243 w 8375268"/>
              <a:gd name="connsiteY3" fmla="*/ 180 h 1859247"/>
              <a:gd name="connsiteX4" fmla="*/ 5340613 w 8375268"/>
              <a:gd name="connsiteY4" fmla="*/ 681667 h 1859247"/>
              <a:gd name="connsiteX5" fmla="*/ 5901330 w 8375268"/>
              <a:gd name="connsiteY5" fmla="*/ 905954 h 1859247"/>
              <a:gd name="connsiteX6" fmla="*/ 6686334 w 8375268"/>
              <a:gd name="connsiteY6" fmla="*/ 612655 h 1859247"/>
              <a:gd name="connsiteX7" fmla="*/ 7619501 w 8375268"/>
              <a:gd name="connsiteY7" fmla="*/ 729187 h 1859247"/>
              <a:gd name="connsiteX8" fmla="*/ 7849208 w 8375268"/>
              <a:gd name="connsiteY8" fmla="*/ 1859247 h 1859247"/>
              <a:gd name="connsiteX9" fmla="*/ 30313 w 8375268"/>
              <a:gd name="connsiteY9" fmla="*/ 1859247 h 1859247"/>
              <a:gd name="connsiteX10" fmla="*/ 0 w 8375268"/>
              <a:gd name="connsiteY10" fmla="*/ 1164747 h 1859247"/>
              <a:gd name="connsiteX0" fmla="*/ 862 w 7849208"/>
              <a:gd name="connsiteY0" fmla="*/ 1164746 h 1859247"/>
              <a:gd name="connsiteX1" fmla="*/ 1122296 w 7849208"/>
              <a:gd name="connsiteY1" fmla="*/ 716172 h 1859247"/>
              <a:gd name="connsiteX2" fmla="*/ 2502522 w 7849208"/>
              <a:gd name="connsiteY2" fmla="*/ 750678 h 1859247"/>
              <a:gd name="connsiteX3" fmla="*/ 3848243 w 7849208"/>
              <a:gd name="connsiteY3" fmla="*/ 180 h 1859247"/>
              <a:gd name="connsiteX4" fmla="*/ 5340613 w 7849208"/>
              <a:gd name="connsiteY4" fmla="*/ 681667 h 1859247"/>
              <a:gd name="connsiteX5" fmla="*/ 5901330 w 7849208"/>
              <a:gd name="connsiteY5" fmla="*/ 905954 h 1859247"/>
              <a:gd name="connsiteX6" fmla="*/ 6686334 w 7849208"/>
              <a:gd name="connsiteY6" fmla="*/ 612655 h 1859247"/>
              <a:gd name="connsiteX7" fmla="*/ 7619501 w 7849208"/>
              <a:gd name="connsiteY7" fmla="*/ 729187 h 1859247"/>
              <a:gd name="connsiteX8" fmla="*/ 7849208 w 7849208"/>
              <a:gd name="connsiteY8" fmla="*/ 1859247 h 1859247"/>
              <a:gd name="connsiteX9" fmla="*/ 30313 w 7849208"/>
              <a:gd name="connsiteY9" fmla="*/ 1859247 h 1859247"/>
              <a:gd name="connsiteX10" fmla="*/ 0 w 7849208"/>
              <a:gd name="connsiteY10" fmla="*/ 1164747 h 1859247"/>
              <a:gd name="connsiteX0" fmla="*/ 862 w 7787364"/>
              <a:gd name="connsiteY0" fmla="*/ 1164746 h 1859247"/>
              <a:gd name="connsiteX1" fmla="*/ 1122296 w 7787364"/>
              <a:gd name="connsiteY1" fmla="*/ 716172 h 1859247"/>
              <a:gd name="connsiteX2" fmla="*/ 2502522 w 7787364"/>
              <a:gd name="connsiteY2" fmla="*/ 750678 h 1859247"/>
              <a:gd name="connsiteX3" fmla="*/ 3848243 w 7787364"/>
              <a:gd name="connsiteY3" fmla="*/ 180 h 1859247"/>
              <a:gd name="connsiteX4" fmla="*/ 5340613 w 7787364"/>
              <a:gd name="connsiteY4" fmla="*/ 681667 h 1859247"/>
              <a:gd name="connsiteX5" fmla="*/ 5901330 w 7787364"/>
              <a:gd name="connsiteY5" fmla="*/ 905954 h 1859247"/>
              <a:gd name="connsiteX6" fmla="*/ 6686334 w 7787364"/>
              <a:gd name="connsiteY6" fmla="*/ 612655 h 1859247"/>
              <a:gd name="connsiteX7" fmla="*/ 7619501 w 7787364"/>
              <a:gd name="connsiteY7" fmla="*/ 729187 h 1859247"/>
              <a:gd name="connsiteX8" fmla="*/ 7787364 w 7787364"/>
              <a:gd name="connsiteY8" fmla="*/ 1859247 h 1859247"/>
              <a:gd name="connsiteX9" fmla="*/ 30313 w 7787364"/>
              <a:gd name="connsiteY9" fmla="*/ 1859247 h 1859247"/>
              <a:gd name="connsiteX10" fmla="*/ 0 w 7787364"/>
              <a:gd name="connsiteY10" fmla="*/ 1164747 h 1859247"/>
              <a:gd name="connsiteX0" fmla="*/ 862 w 7803932"/>
              <a:gd name="connsiteY0" fmla="*/ 1164746 h 1859247"/>
              <a:gd name="connsiteX1" fmla="*/ 1122296 w 7803932"/>
              <a:gd name="connsiteY1" fmla="*/ 716172 h 1859247"/>
              <a:gd name="connsiteX2" fmla="*/ 2502522 w 7803932"/>
              <a:gd name="connsiteY2" fmla="*/ 750678 h 1859247"/>
              <a:gd name="connsiteX3" fmla="*/ 3848243 w 7803932"/>
              <a:gd name="connsiteY3" fmla="*/ 180 h 1859247"/>
              <a:gd name="connsiteX4" fmla="*/ 5340613 w 7803932"/>
              <a:gd name="connsiteY4" fmla="*/ 681667 h 1859247"/>
              <a:gd name="connsiteX5" fmla="*/ 5901330 w 7803932"/>
              <a:gd name="connsiteY5" fmla="*/ 905954 h 1859247"/>
              <a:gd name="connsiteX6" fmla="*/ 6686334 w 7803932"/>
              <a:gd name="connsiteY6" fmla="*/ 612655 h 1859247"/>
              <a:gd name="connsiteX7" fmla="*/ 7619501 w 7803932"/>
              <a:gd name="connsiteY7" fmla="*/ 729187 h 1859247"/>
              <a:gd name="connsiteX8" fmla="*/ 7787364 w 7803932"/>
              <a:gd name="connsiteY8" fmla="*/ 1859247 h 1859247"/>
              <a:gd name="connsiteX9" fmla="*/ 30313 w 7803932"/>
              <a:gd name="connsiteY9" fmla="*/ 1859247 h 1859247"/>
              <a:gd name="connsiteX10" fmla="*/ 0 w 7803932"/>
              <a:gd name="connsiteY10" fmla="*/ 1164747 h 1859247"/>
              <a:gd name="connsiteX0" fmla="*/ 862 w 7867317"/>
              <a:gd name="connsiteY0" fmla="*/ 1164746 h 1859247"/>
              <a:gd name="connsiteX1" fmla="*/ 1122296 w 7867317"/>
              <a:gd name="connsiteY1" fmla="*/ 716172 h 1859247"/>
              <a:gd name="connsiteX2" fmla="*/ 2502522 w 7867317"/>
              <a:gd name="connsiteY2" fmla="*/ 750678 h 1859247"/>
              <a:gd name="connsiteX3" fmla="*/ 3848243 w 7867317"/>
              <a:gd name="connsiteY3" fmla="*/ 180 h 1859247"/>
              <a:gd name="connsiteX4" fmla="*/ 5340613 w 7867317"/>
              <a:gd name="connsiteY4" fmla="*/ 681667 h 1859247"/>
              <a:gd name="connsiteX5" fmla="*/ 5901330 w 7867317"/>
              <a:gd name="connsiteY5" fmla="*/ 905954 h 1859247"/>
              <a:gd name="connsiteX6" fmla="*/ 6686334 w 7867317"/>
              <a:gd name="connsiteY6" fmla="*/ 612655 h 1859247"/>
              <a:gd name="connsiteX7" fmla="*/ 7619501 w 7867317"/>
              <a:gd name="connsiteY7" fmla="*/ 729187 h 1859247"/>
              <a:gd name="connsiteX8" fmla="*/ 7858044 w 7867317"/>
              <a:gd name="connsiteY8" fmla="*/ 1859247 h 1859247"/>
              <a:gd name="connsiteX9" fmla="*/ 30313 w 7867317"/>
              <a:gd name="connsiteY9" fmla="*/ 1859247 h 1859247"/>
              <a:gd name="connsiteX10" fmla="*/ 0 w 7867317"/>
              <a:gd name="connsiteY10" fmla="*/ 1164747 h 1859247"/>
              <a:gd name="connsiteX0" fmla="*/ 862 w 7811410"/>
              <a:gd name="connsiteY0" fmla="*/ 1164746 h 1902379"/>
              <a:gd name="connsiteX1" fmla="*/ 1122296 w 7811410"/>
              <a:gd name="connsiteY1" fmla="*/ 716172 h 1902379"/>
              <a:gd name="connsiteX2" fmla="*/ 2502522 w 7811410"/>
              <a:gd name="connsiteY2" fmla="*/ 750678 h 1902379"/>
              <a:gd name="connsiteX3" fmla="*/ 3848243 w 7811410"/>
              <a:gd name="connsiteY3" fmla="*/ 180 h 1902379"/>
              <a:gd name="connsiteX4" fmla="*/ 5340613 w 7811410"/>
              <a:gd name="connsiteY4" fmla="*/ 681667 h 1902379"/>
              <a:gd name="connsiteX5" fmla="*/ 5901330 w 7811410"/>
              <a:gd name="connsiteY5" fmla="*/ 905954 h 1902379"/>
              <a:gd name="connsiteX6" fmla="*/ 6686334 w 7811410"/>
              <a:gd name="connsiteY6" fmla="*/ 612655 h 1902379"/>
              <a:gd name="connsiteX7" fmla="*/ 7619501 w 7811410"/>
              <a:gd name="connsiteY7" fmla="*/ 729187 h 1902379"/>
              <a:gd name="connsiteX8" fmla="*/ 7796200 w 7811410"/>
              <a:gd name="connsiteY8" fmla="*/ 1902379 h 1902379"/>
              <a:gd name="connsiteX9" fmla="*/ 30313 w 7811410"/>
              <a:gd name="connsiteY9" fmla="*/ 1859247 h 1902379"/>
              <a:gd name="connsiteX10" fmla="*/ 0 w 7811410"/>
              <a:gd name="connsiteY10" fmla="*/ 1164747 h 1902379"/>
              <a:gd name="connsiteX0" fmla="*/ 862 w 7804230"/>
              <a:gd name="connsiteY0" fmla="*/ 1164746 h 1902379"/>
              <a:gd name="connsiteX1" fmla="*/ 1122296 w 7804230"/>
              <a:gd name="connsiteY1" fmla="*/ 716172 h 1902379"/>
              <a:gd name="connsiteX2" fmla="*/ 2502522 w 7804230"/>
              <a:gd name="connsiteY2" fmla="*/ 750678 h 1902379"/>
              <a:gd name="connsiteX3" fmla="*/ 3848243 w 7804230"/>
              <a:gd name="connsiteY3" fmla="*/ 180 h 1902379"/>
              <a:gd name="connsiteX4" fmla="*/ 5340613 w 7804230"/>
              <a:gd name="connsiteY4" fmla="*/ 681667 h 1902379"/>
              <a:gd name="connsiteX5" fmla="*/ 5901330 w 7804230"/>
              <a:gd name="connsiteY5" fmla="*/ 905954 h 1902379"/>
              <a:gd name="connsiteX6" fmla="*/ 6686334 w 7804230"/>
              <a:gd name="connsiteY6" fmla="*/ 612655 h 1902379"/>
              <a:gd name="connsiteX7" fmla="*/ 7619501 w 7804230"/>
              <a:gd name="connsiteY7" fmla="*/ 729187 h 1902379"/>
              <a:gd name="connsiteX8" fmla="*/ 7796200 w 7804230"/>
              <a:gd name="connsiteY8" fmla="*/ 1902379 h 1902379"/>
              <a:gd name="connsiteX9" fmla="*/ 30313 w 7804230"/>
              <a:gd name="connsiteY9" fmla="*/ 1859247 h 1902379"/>
              <a:gd name="connsiteX10" fmla="*/ 0 w 7804230"/>
              <a:gd name="connsiteY10" fmla="*/ 1164747 h 1902379"/>
              <a:gd name="connsiteX0" fmla="*/ 862 w 7799880"/>
              <a:gd name="connsiteY0" fmla="*/ 1164746 h 1902379"/>
              <a:gd name="connsiteX1" fmla="*/ 1122296 w 7799880"/>
              <a:gd name="connsiteY1" fmla="*/ 716172 h 1902379"/>
              <a:gd name="connsiteX2" fmla="*/ 2502522 w 7799880"/>
              <a:gd name="connsiteY2" fmla="*/ 750678 h 1902379"/>
              <a:gd name="connsiteX3" fmla="*/ 3848243 w 7799880"/>
              <a:gd name="connsiteY3" fmla="*/ 180 h 1902379"/>
              <a:gd name="connsiteX4" fmla="*/ 5340613 w 7799880"/>
              <a:gd name="connsiteY4" fmla="*/ 681667 h 1902379"/>
              <a:gd name="connsiteX5" fmla="*/ 5901330 w 7799880"/>
              <a:gd name="connsiteY5" fmla="*/ 905954 h 1902379"/>
              <a:gd name="connsiteX6" fmla="*/ 6686334 w 7799880"/>
              <a:gd name="connsiteY6" fmla="*/ 612655 h 1902379"/>
              <a:gd name="connsiteX7" fmla="*/ 7548823 w 7799880"/>
              <a:gd name="connsiteY7" fmla="*/ 798199 h 1902379"/>
              <a:gd name="connsiteX8" fmla="*/ 7796200 w 7799880"/>
              <a:gd name="connsiteY8" fmla="*/ 1902379 h 1902379"/>
              <a:gd name="connsiteX9" fmla="*/ 30313 w 7799880"/>
              <a:gd name="connsiteY9" fmla="*/ 1859247 h 1902379"/>
              <a:gd name="connsiteX10" fmla="*/ 0 w 7799880"/>
              <a:gd name="connsiteY10" fmla="*/ 1164747 h 1902379"/>
              <a:gd name="connsiteX0" fmla="*/ 862 w 7799880"/>
              <a:gd name="connsiteY0" fmla="*/ 1164746 h 1902379"/>
              <a:gd name="connsiteX1" fmla="*/ 1122296 w 7799880"/>
              <a:gd name="connsiteY1" fmla="*/ 716172 h 1902379"/>
              <a:gd name="connsiteX2" fmla="*/ 2502522 w 7799880"/>
              <a:gd name="connsiteY2" fmla="*/ 750678 h 1902379"/>
              <a:gd name="connsiteX3" fmla="*/ 3848243 w 7799880"/>
              <a:gd name="connsiteY3" fmla="*/ 180 h 1902379"/>
              <a:gd name="connsiteX4" fmla="*/ 5340613 w 7799880"/>
              <a:gd name="connsiteY4" fmla="*/ 681667 h 1902379"/>
              <a:gd name="connsiteX5" fmla="*/ 5901330 w 7799880"/>
              <a:gd name="connsiteY5" fmla="*/ 905954 h 1902379"/>
              <a:gd name="connsiteX6" fmla="*/ 6686334 w 7799880"/>
              <a:gd name="connsiteY6" fmla="*/ 612655 h 1902379"/>
              <a:gd name="connsiteX7" fmla="*/ 7548823 w 7799880"/>
              <a:gd name="connsiteY7" fmla="*/ 798199 h 1902379"/>
              <a:gd name="connsiteX8" fmla="*/ 7796200 w 7799880"/>
              <a:gd name="connsiteY8" fmla="*/ 1902379 h 1902379"/>
              <a:gd name="connsiteX9" fmla="*/ 30313 w 7799880"/>
              <a:gd name="connsiteY9" fmla="*/ 1859247 h 1902379"/>
              <a:gd name="connsiteX10" fmla="*/ 0 w 7799880"/>
              <a:gd name="connsiteY10" fmla="*/ 1164747 h 1902379"/>
              <a:gd name="connsiteX0" fmla="*/ 862 w 7828752"/>
              <a:gd name="connsiteY0" fmla="*/ 1164746 h 1902379"/>
              <a:gd name="connsiteX1" fmla="*/ 1122296 w 7828752"/>
              <a:gd name="connsiteY1" fmla="*/ 716172 h 1902379"/>
              <a:gd name="connsiteX2" fmla="*/ 2502522 w 7828752"/>
              <a:gd name="connsiteY2" fmla="*/ 750678 h 1902379"/>
              <a:gd name="connsiteX3" fmla="*/ 3848243 w 7828752"/>
              <a:gd name="connsiteY3" fmla="*/ 180 h 1902379"/>
              <a:gd name="connsiteX4" fmla="*/ 5340613 w 7828752"/>
              <a:gd name="connsiteY4" fmla="*/ 681667 h 1902379"/>
              <a:gd name="connsiteX5" fmla="*/ 5901330 w 7828752"/>
              <a:gd name="connsiteY5" fmla="*/ 905954 h 1902379"/>
              <a:gd name="connsiteX6" fmla="*/ 6686334 w 7828752"/>
              <a:gd name="connsiteY6" fmla="*/ 612655 h 1902379"/>
              <a:gd name="connsiteX7" fmla="*/ 7707851 w 7828752"/>
              <a:gd name="connsiteY7" fmla="*/ 962101 h 1902379"/>
              <a:gd name="connsiteX8" fmla="*/ 7796200 w 7828752"/>
              <a:gd name="connsiteY8" fmla="*/ 1902379 h 1902379"/>
              <a:gd name="connsiteX9" fmla="*/ 30313 w 7828752"/>
              <a:gd name="connsiteY9" fmla="*/ 1859247 h 1902379"/>
              <a:gd name="connsiteX10" fmla="*/ 0 w 7828752"/>
              <a:gd name="connsiteY10" fmla="*/ 1164747 h 1902379"/>
              <a:gd name="connsiteX0" fmla="*/ 862 w 7799149"/>
              <a:gd name="connsiteY0" fmla="*/ 1164746 h 1902379"/>
              <a:gd name="connsiteX1" fmla="*/ 1122296 w 7799149"/>
              <a:gd name="connsiteY1" fmla="*/ 716172 h 1902379"/>
              <a:gd name="connsiteX2" fmla="*/ 2502522 w 7799149"/>
              <a:gd name="connsiteY2" fmla="*/ 750678 h 1902379"/>
              <a:gd name="connsiteX3" fmla="*/ 3848243 w 7799149"/>
              <a:gd name="connsiteY3" fmla="*/ 180 h 1902379"/>
              <a:gd name="connsiteX4" fmla="*/ 5340613 w 7799149"/>
              <a:gd name="connsiteY4" fmla="*/ 681667 h 1902379"/>
              <a:gd name="connsiteX5" fmla="*/ 5901330 w 7799149"/>
              <a:gd name="connsiteY5" fmla="*/ 905954 h 1902379"/>
              <a:gd name="connsiteX6" fmla="*/ 6686334 w 7799149"/>
              <a:gd name="connsiteY6" fmla="*/ 612655 h 1902379"/>
              <a:gd name="connsiteX7" fmla="*/ 7707851 w 7799149"/>
              <a:gd name="connsiteY7" fmla="*/ 962101 h 1902379"/>
              <a:gd name="connsiteX8" fmla="*/ 7796200 w 7799149"/>
              <a:gd name="connsiteY8" fmla="*/ 1902379 h 1902379"/>
              <a:gd name="connsiteX9" fmla="*/ 30313 w 7799149"/>
              <a:gd name="connsiteY9" fmla="*/ 1859247 h 1902379"/>
              <a:gd name="connsiteX10" fmla="*/ 0 w 7799149"/>
              <a:gd name="connsiteY10" fmla="*/ 1164747 h 1902379"/>
              <a:gd name="connsiteX0" fmla="*/ 862 w 7813870"/>
              <a:gd name="connsiteY0" fmla="*/ 1164746 h 1902379"/>
              <a:gd name="connsiteX1" fmla="*/ 1122296 w 7813870"/>
              <a:gd name="connsiteY1" fmla="*/ 716172 h 1902379"/>
              <a:gd name="connsiteX2" fmla="*/ 2502522 w 7813870"/>
              <a:gd name="connsiteY2" fmla="*/ 750678 h 1902379"/>
              <a:gd name="connsiteX3" fmla="*/ 3848243 w 7813870"/>
              <a:gd name="connsiteY3" fmla="*/ 180 h 1902379"/>
              <a:gd name="connsiteX4" fmla="*/ 5340613 w 7813870"/>
              <a:gd name="connsiteY4" fmla="*/ 681667 h 1902379"/>
              <a:gd name="connsiteX5" fmla="*/ 5901330 w 7813870"/>
              <a:gd name="connsiteY5" fmla="*/ 905954 h 1902379"/>
              <a:gd name="connsiteX6" fmla="*/ 6686334 w 7813870"/>
              <a:gd name="connsiteY6" fmla="*/ 612655 h 1902379"/>
              <a:gd name="connsiteX7" fmla="*/ 7813870 w 7813870"/>
              <a:gd name="connsiteY7" fmla="*/ 979354 h 1902379"/>
              <a:gd name="connsiteX8" fmla="*/ 7796200 w 7813870"/>
              <a:gd name="connsiteY8" fmla="*/ 1902379 h 1902379"/>
              <a:gd name="connsiteX9" fmla="*/ 30313 w 7813870"/>
              <a:gd name="connsiteY9" fmla="*/ 1859247 h 1902379"/>
              <a:gd name="connsiteX10" fmla="*/ 0 w 7813870"/>
              <a:gd name="connsiteY10" fmla="*/ 1164747 h 1902379"/>
              <a:gd name="connsiteX0" fmla="*/ 862 w 7813870"/>
              <a:gd name="connsiteY0" fmla="*/ 1164746 h 1902379"/>
              <a:gd name="connsiteX1" fmla="*/ 1122296 w 7813870"/>
              <a:gd name="connsiteY1" fmla="*/ 716172 h 1902379"/>
              <a:gd name="connsiteX2" fmla="*/ 2502522 w 7813870"/>
              <a:gd name="connsiteY2" fmla="*/ 750678 h 1902379"/>
              <a:gd name="connsiteX3" fmla="*/ 3848243 w 7813870"/>
              <a:gd name="connsiteY3" fmla="*/ 180 h 1902379"/>
              <a:gd name="connsiteX4" fmla="*/ 5340613 w 7813870"/>
              <a:gd name="connsiteY4" fmla="*/ 681667 h 1902379"/>
              <a:gd name="connsiteX5" fmla="*/ 5901330 w 7813870"/>
              <a:gd name="connsiteY5" fmla="*/ 905954 h 1902379"/>
              <a:gd name="connsiteX6" fmla="*/ 6686334 w 7813870"/>
              <a:gd name="connsiteY6" fmla="*/ 612655 h 1902379"/>
              <a:gd name="connsiteX7" fmla="*/ 7813870 w 7813870"/>
              <a:gd name="connsiteY7" fmla="*/ 979354 h 1902379"/>
              <a:gd name="connsiteX8" fmla="*/ 7796200 w 7813870"/>
              <a:gd name="connsiteY8" fmla="*/ 1902379 h 1902379"/>
              <a:gd name="connsiteX9" fmla="*/ 12643 w 7813870"/>
              <a:gd name="connsiteY9" fmla="*/ 1824741 h 1902379"/>
              <a:gd name="connsiteX10" fmla="*/ 0 w 7813870"/>
              <a:gd name="connsiteY10" fmla="*/ 1164747 h 1902379"/>
              <a:gd name="connsiteX0" fmla="*/ 36202 w 7849210"/>
              <a:gd name="connsiteY0" fmla="*/ 1164746 h 1902379"/>
              <a:gd name="connsiteX1" fmla="*/ 1157636 w 7849210"/>
              <a:gd name="connsiteY1" fmla="*/ 716172 h 1902379"/>
              <a:gd name="connsiteX2" fmla="*/ 2537862 w 7849210"/>
              <a:gd name="connsiteY2" fmla="*/ 750678 h 1902379"/>
              <a:gd name="connsiteX3" fmla="*/ 3883583 w 7849210"/>
              <a:gd name="connsiteY3" fmla="*/ 180 h 1902379"/>
              <a:gd name="connsiteX4" fmla="*/ 5375953 w 7849210"/>
              <a:gd name="connsiteY4" fmla="*/ 681667 h 1902379"/>
              <a:gd name="connsiteX5" fmla="*/ 5936670 w 7849210"/>
              <a:gd name="connsiteY5" fmla="*/ 905954 h 1902379"/>
              <a:gd name="connsiteX6" fmla="*/ 6721674 w 7849210"/>
              <a:gd name="connsiteY6" fmla="*/ 612655 h 1902379"/>
              <a:gd name="connsiteX7" fmla="*/ 7849210 w 7849210"/>
              <a:gd name="connsiteY7" fmla="*/ 979354 h 1902379"/>
              <a:gd name="connsiteX8" fmla="*/ 7831540 w 7849210"/>
              <a:gd name="connsiteY8" fmla="*/ 1902379 h 1902379"/>
              <a:gd name="connsiteX9" fmla="*/ 47983 w 7849210"/>
              <a:gd name="connsiteY9" fmla="*/ 1824741 h 1902379"/>
              <a:gd name="connsiteX10" fmla="*/ 0 w 7849210"/>
              <a:gd name="connsiteY10" fmla="*/ 1509803 h 1902379"/>
              <a:gd name="connsiteX0" fmla="*/ 36202 w 7849210"/>
              <a:gd name="connsiteY0" fmla="*/ 1164746 h 1902379"/>
              <a:gd name="connsiteX1" fmla="*/ 1157636 w 7849210"/>
              <a:gd name="connsiteY1" fmla="*/ 716172 h 1902379"/>
              <a:gd name="connsiteX2" fmla="*/ 2537862 w 7849210"/>
              <a:gd name="connsiteY2" fmla="*/ 750678 h 1902379"/>
              <a:gd name="connsiteX3" fmla="*/ 3883583 w 7849210"/>
              <a:gd name="connsiteY3" fmla="*/ 180 h 1902379"/>
              <a:gd name="connsiteX4" fmla="*/ 5375953 w 7849210"/>
              <a:gd name="connsiteY4" fmla="*/ 681667 h 1902379"/>
              <a:gd name="connsiteX5" fmla="*/ 5936670 w 7849210"/>
              <a:gd name="connsiteY5" fmla="*/ 905954 h 1902379"/>
              <a:gd name="connsiteX6" fmla="*/ 6721674 w 7849210"/>
              <a:gd name="connsiteY6" fmla="*/ 612655 h 1902379"/>
              <a:gd name="connsiteX7" fmla="*/ 7849210 w 7849210"/>
              <a:gd name="connsiteY7" fmla="*/ 979354 h 1902379"/>
              <a:gd name="connsiteX8" fmla="*/ 7831540 w 7849210"/>
              <a:gd name="connsiteY8" fmla="*/ 1902379 h 1902379"/>
              <a:gd name="connsiteX9" fmla="*/ 47983 w 7849210"/>
              <a:gd name="connsiteY9" fmla="*/ 1824741 h 1902379"/>
              <a:gd name="connsiteX10" fmla="*/ 0 w 7849210"/>
              <a:gd name="connsiteY10" fmla="*/ 1509803 h 1902379"/>
              <a:gd name="connsiteX0" fmla="*/ 0 w 7813008"/>
              <a:gd name="connsiteY0" fmla="*/ 1164746 h 1902379"/>
              <a:gd name="connsiteX1" fmla="*/ 1121434 w 7813008"/>
              <a:gd name="connsiteY1" fmla="*/ 716172 h 1902379"/>
              <a:gd name="connsiteX2" fmla="*/ 2501660 w 7813008"/>
              <a:gd name="connsiteY2" fmla="*/ 750678 h 1902379"/>
              <a:gd name="connsiteX3" fmla="*/ 3847381 w 7813008"/>
              <a:gd name="connsiteY3" fmla="*/ 180 h 1902379"/>
              <a:gd name="connsiteX4" fmla="*/ 5339751 w 7813008"/>
              <a:gd name="connsiteY4" fmla="*/ 681667 h 1902379"/>
              <a:gd name="connsiteX5" fmla="*/ 5900468 w 7813008"/>
              <a:gd name="connsiteY5" fmla="*/ 905954 h 1902379"/>
              <a:gd name="connsiteX6" fmla="*/ 6685472 w 7813008"/>
              <a:gd name="connsiteY6" fmla="*/ 612655 h 1902379"/>
              <a:gd name="connsiteX7" fmla="*/ 7813008 w 7813008"/>
              <a:gd name="connsiteY7" fmla="*/ 979354 h 1902379"/>
              <a:gd name="connsiteX8" fmla="*/ 7795338 w 7813008"/>
              <a:gd name="connsiteY8" fmla="*/ 1902379 h 1902379"/>
              <a:gd name="connsiteX9" fmla="*/ 11781 w 7813008"/>
              <a:gd name="connsiteY9" fmla="*/ 1824741 h 1902379"/>
              <a:gd name="connsiteX0" fmla="*/ 0 w 7813008"/>
              <a:gd name="connsiteY0" fmla="*/ 1164746 h 1902379"/>
              <a:gd name="connsiteX1" fmla="*/ 1121434 w 7813008"/>
              <a:gd name="connsiteY1" fmla="*/ 716172 h 1902379"/>
              <a:gd name="connsiteX2" fmla="*/ 2501660 w 7813008"/>
              <a:gd name="connsiteY2" fmla="*/ 750678 h 1902379"/>
              <a:gd name="connsiteX3" fmla="*/ 3847381 w 7813008"/>
              <a:gd name="connsiteY3" fmla="*/ 180 h 1902379"/>
              <a:gd name="connsiteX4" fmla="*/ 5339751 w 7813008"/>
              <a:gd name="connsiteY4" fmla="*/ 681667 h 1902379"/>
              <a:gd name="connsiteX5" fmla="*/ 5900468 w 7813008"/>
              <a:gd name="connsiteY5" fmla="*/ 905954 h 1902379"/>
              <a:gd name="connsiteX6" fmla="*/ 6685472 w 7813008"/>
              <a:gd name="connsiteY6" fmla="*/ 612655 h 1902379"/>
              <a:gd name="connsiteX7" fmla="*/ 7813008 w 7813008"/>
              <a:gd name="connsiteY7" fmla="*/ 979354 h 1902379"/>
              <a:gd name="connsiteX8" fmla="*/ 7795338 w 7813008"/>
              <a:gd name="connsiteY8" fmla="*/ 1902379 h 1902379"/>
              <a:gd name="connsiteX9" fmla="*/ 11781 w 7813008"/>
              <a:gd name="connsiteY9" fmla="*/ 1893753 h 1902379"/>
              <a:gd name="connsiteX0" fmla="*/ 0 w 7813008"/>
              <a:gd name="connsiteY0" fmla="*/ 1164746 h 1902379"/>
              <a:gd name="connsiteX1" fmla="*/ 1121434 w 7813008"/>
              <a:gd name="connsiteY1" fmla="*/ 716172 h 1902379"/>
              <a:gd name="connsiteX2" fmla="*/ 2501660 w 7813008"/>
              <a:gd name="connsiteY2" fmla="*/ 750678 h 1902379"/>
              <a:gd name="connsiteX3" fmla="*/ 3847381 w 7813008"/>
              <a:gd name="connsiteY3" fmla="*/ 180 h 1902379"/>
              <a:gd name="connsiteX4" fmla="*/ 5339751 w 7813008"/>
              <a:gd name="connsiteY4" fmla="*/ 681667 h 1902379"/>
              <a:gd name="connsiteX5" fmla="*/ 5900468 w 7813008"/>
              <a:gd name="connsiteY5" fmla="*/ 905954 h 1902379"/>
              <a:gd name="connsiteX6" fmla="*/ 6685472 w 7813008"/>
              <a:gd name="connsiteY6" fmla="*/ 612655 h 1902379"/>
              <a:gd name="connsiteX7" fmla="*/ 7813008 w 7813008"/>
              <a:gd name="connsiteY7" fmla="*/ 979354 h 1902379"/>
              <a:gd name="connsiteX8" fmla="*/ 7795338 w 7813008"/>
              <a:gd name="connsiteY8" fmla="*/ 1902379 h 1902379"/>
              <a:gd name="connsiteX9" fmla="*/ 11781 w 7813008"/>
              <a:gd name="connsiteY9" fmla="*/ 1876500 h 1902379"/>
              <a:gd name="connsiteX0" fmla="*/ 120743 w 7801227"/>
              <a:gd name="connsiteY0" fmla="*/ 845568 h 1902379"/>
              <a:gd name="connsiteX1" fmla="*/ 1109653 w 7801227"/>
              <a:gd name="connsiteY1" fmla="*/ 716172 h 1902379"/>
              <a:gd name="connsiteX2" fmla="*/ 2489879 w 7801227"/>
              <a:gd name="connsiteY2" fmla="*/ 750678 h 1902379"/>
              <a:gd name="connsiteX3" fmla="*/ 3835600 w 7801227"/>
              <a:gd name="connsiteY3" fmla="*/ 180 h 1902379"/>
              <a:gd name="connsiteX4" fmla="*/ 5327970 w 7801227"/>
              <a:gd name="connsiteY4" fmla="*/ 681667 h 1902379"/>
              <a:gd name="connsiteX5" fmla="*/ 5888687 w 7801227"/>
              <a:gd name="connsiteY5" fmla="*/ 905954 h 1902379"/>
              <a:gd name="connsiteX6" fmla="*/ 6673691 w 7801227"/>
              <a:gd name="connsiteY6" fmla="*/ 612655 h 1902379"/>
              <a:gd name="connsiteX7" fmla="*/ 7801227 w 7801227"/>
              <a:gd name="connsiteY7" fmla="*/ 979354 h 1902379"/>
              <a:gd name="connsiteX8" fmla="*/ 7783557 w 7801227"/>
              <a:gd name="connsiteY8" fmla="*/ 1902379 h 1902379"/>
              <a:gd name="connsiteX9" fmla="*/ 0 w 7801227"/>
              <a:gd name="connsiteY9" fmla="*/ 1876500 h 1902379"/>
              <a:gd name="connsiteX0" fmla="*/ 32394 w 7712878"/>
              <a:gd name="connsiteY0" fmla="*/ 845568 h 1902379"/>
              <a:gd name="connsiteX1" fmla="*/ 1021304 w 7712878"/>
              <a:gd name="connsiteY1" fmla="*/ 716172 h 1902379"/>
              <a:gd name="connsiteX2" fmla="*/ 2401530 w 7712878"/>
              <a:gd name="connsiteY2" fmla="*/ 750678 h 1902379"/>
              <a:gd name="connsiteX3" fmla="*/ 3747251 w 7712878"/>
              <a:gd name="connsiteY3" fmla="*/ 180 h 1902379"/>
              <a:gd name="connsiteX4" fmla="*/ 5239621 w 7712878"/>
              <a:gd name="connsiteY4" fmla="*/ 681667 h 1902379"/>
              <a:gd name="connsiteX5" fmla="*/ 5800338 w 7712878"/>
              <a:gd name="connsiteY5" fmla="*/ 905954 h 1902379"/>
              <a:gd name="connsiteX6" fmla="*/ 6585342 w 7712878"/>
              <a:gd name="connsiteY6" fmla="*/ 612655 h 1902379"/>
              <a:gd name="connsiteX7" fmla="*/ 7712878 w 7712878"/>
              <a:gd name="connsiteY7" fmla="*/ 979354 h 1902379"/>
              <a:gd name="connsiteX8" fmla="*/ 7695208 w 7712878"/>
              <a:gd name="connsiteY8" fmla="*/ 1902379 h 1902379"/>
              <a:gd name="connsiteX9" fmla="*/ 0 w 7712878"/>
              <a:gd name="connsiteY9" fmla="*/ 849957 h 1902379"/>
              <a:gd name="connsiteX0" fmla="*/ 32394 w 7712878"/>
              <a:gd name="connsiteY0" fmla="*/ 845568 h 1902379"/>
              <a:gd name="connsiteX1" fmla="*/ 1021304 w 7712878"/>
              <a:gd name="connsiteY1" fmla="*/ 716172 h 1902379"/>
              <a:gd name="connsiteX2" fmla="*/ 2401530 w 7712878"/>
              <a:gd name="connsiteY2" fmla="*/ 750678 h 1902379"/>
              <a:gd name="connsiteX3" fmla="*/ 3747251 w 7712878"/>
              <a:gd name="connsiteY3" fmla="*/ 180 h 1902379"/>
              <a:gd name="connsiteX4" fmla="*/ 5239621 w 7712878"/>
              <a:gd name="connsiteY4" fmla="*/ 681667 h 1902379"/>
              <a:gd name="connsiteX5" fmla="*/ 5800338 w 7712878"/>
              <a:gd name="connsiteY5" fmla="*/ 905954 h 1902379"/>
              <a:gd name="connsiteX6" fmla="*/ 6585342 w 7712878"/>
              <a:gd name="connsiteY6" fmla="*/ 612655 h 1902379"/>
              <a:gd name="connsiteX7" fmla="*/ 7712878 w 7712878"/>
              <a:gd name="connsiteY7" fmla="*/ 979354 h 1902379"/>
              <a:gd name="connsiteX8" fmla="*/ 7695208 w 7712878"/>
              <a:gd name="connsiteY8" fmla="*/ 1902379 h 1902379"/>
              <a:gd name="connsiteX9" fmla="*/ 0 w 7712878"/>
              <a:gd name="connsiteY9" fmla="*/ 849957 h 1902379"/>
              <a:gd name="connsiteX0" fmla="*/ 0 w 7680484"/>
              <a:gd name="connsiteY0" fmla="*/ 845568 h 1902379"/>
              <a:gd name="connsiteX1" fmla="*/ 988910 w 7680484"/>
              <a:gd name="connsiteY1" fmla="*/ 716172 h 1902379"/>
              <a:gd name="connsiteX2" fmla="*/ 2369136 w 7680484"/>
              <a:gd name="connsiteY2" fmla="*/ 750678 h 1902379"/>
              <a:gd name="connsiteX3" fmla="*/ 3714857 w 7680484"/>
              <a:gd name="connsiteY3" fmla="*/ 180 h 1902379"/>
              <a:gd name="connsiteX4" fmla="*/ 5207227 w 7680484"/>
              <a:gd name="connsiteY4" fmla="*/ 681667 h 1902379"/>
              <a:gd name="connsiteX5" fmla="*/ 5767944 w 7680484"/>
              <a:gd name="connsiteY5" fmla="*/ 905954 h 1902379"/>
              <a:gd name="connsiteX6" fmla="*/ 6552948 w 7680484"/>
              <a:gd name="connsiteY6" fmla="*/ 612655 h 1902379"/>
              <a:gd name="connsiteX7" fmla="*/ 7680484 w 7680484"/>
              <a:gd name="connsiteY7" fmla="*/ 979354 h 1902379"/>
              <a:gd name="connsiteX8" fmla="*/ 7662814 w 7680484"/>
              <a:gd name="connsiteY8" fmla="*/ 1902379 h 1902379"/>
              <a:gd name="connsiteX9" fmla="*/ 29450 w 7680484"/>
              <a:gd name="connsiteY9" fmla="*/ 841331 h 1902379"/>
              <a:gd name="connsiteX0" fmla="*/ 0 w 7680484"/>
              <a:gd name="connsiteY0" fmla="*/ 845568 h 1902379"/>
              <a:gd name="connsiteX1" fmla="*/ 988910 w 7680484"/>
              <a:gd name="connsiteY1" fmla="*/ 716172 h 1902379"/>
              <a:gd name="connsiteX2" fmla="*/ 2369136 w 7680484"/>
              <a:gd name="connsiteY2" fmla="*/ 750678 h 1902379"/>
              <a:gd name="connsiteX3" fmla="*/ 3714857 w 7680484"/>
              <a:gd name="connsiteY3" fmla="*/ 180 h 1902379"/>
              <a:gd name="connsiteX4" fmla="*/ 5207227 w 7680484"/>
              <a:gd name="connsiteY4" fmla="*/ 681667 h 1902379"/>
              <a:gd name="connsiteX5" fmla="*/ 5767944 w 7680484"/>
              <a:gd name="connsiteY5" fmla="*/ 905954 h 1902379"/>
              <a:gd name="connsiteX6" fmla="*/ 6552948 w 7680484"/>
              <a:gd name="connsiteY6" fmla="*/ 612655 h 1902379"/>
              <a:gd name="connsiteX7" fmla="*/ 7680484 w 7680484"/>
              <a:gd name="connsiteY7" fmla="*/ 979354 h 1902379"/>
              <a:gd name="connsiteX8" fmla="*/ 7662814 w 7680484"/>
              <a:gd name="connsiteY8" fmla="*/ 1902379 h 1902379"/>
              <a:gd name="connsiteX9" fmla="*/ 29450 w 7680484"/>
              <a:gd name="connsiteY9" fmla="*/ 841331 h 1902379"/>
              <a:gd name="connsiteX0" fmla="*/ 5890 w 7686374"/>
              <a:gd name="connsiteY0" fmla="*/ 845568 h 1902379"/>
              <a:gd name="connsiteX1" fmla="*/ 994800 w 7686374"/>
              <a:gd name="connsiteY1" fmla="*/ 716172 h 1902379"/>
              <a:gd name="connsiteX2" fmla="*/ 2375026 w 7686374"/>
              <a:gd name="connsiteY2" fmla="*/ 750678 h 1902379"/>
              <a:gd name="connsiteX3" fmla="*/ 3720747 w 7686374"/>
              <a:gd name="connsiteY3" fmla="*/ 180 h 1902379"/>
              <a:gd name="connsiteX4" fmla="*/ 5213117 w 7686374"/>
              <a:gd name="connsiteY4" fmla="*/ 681667 h 1902379"/>
              <a:gd name="connsiteX5" fmla="*/ 5773834 w 7686374"/>
              <a:gd name="connsiteY5" fmla="*/ 905954 h 1902379"/>
              <a:gd name="connsiteX6" fmla="*/ 6558838 w 7686374"/>
              <a:gd name="connsiteY6" fmla="*/ 612655 h 1902379"/>
              <a:gd name="connsiteX7" fmla="*/ 7686374 w 7686374"/>
              <a:gd name="connsiteY7" fmla="*/ 979354 h 1902379"/>
              <a:gd name="connsiteX8" fmla="*/ 7668704 w 7686374"/>
              <a:gd name="connsiteY8" fmla="*/ 1902379 h 1902379"/>
              <a:gd name="connsiteX9" fmla="*/ 0 w 7686374"/>
              <a:gd name="connsiteY9" fmla="*/ 858584 h 1902379"/>
              <a:gd name="connsiteX0" fmla="*/ 112772 w 7793256"/>
              <a:gd name="connsiteY0" fmla="*/ 845568 h 1983553"/>
              <a:gd name="connsiteX1" fmla="*/ 1101682 w 7793256"/>
              <a:gd name="connsiteY1" fmla="*/ 716172 h 1983553"/>
              <a:gd name="connsiteX2" fmla="*/ 2481908 w 7793256"/>
              <a:gd name="connsiteY2" fmla="*/ 750678 h 1983553"/>
              <a:gd name="connsiteX3" fmla="*/ 3827629 w 7793256"/>
              <a:gd name="connsiteY3" fmla="*/ 180 h 1983553"/>
              <a:gd name="connsiteX4" fmla="*/ 5319999 w 7793256"/>
              <a:gd name="connsiteY4" fmla="*/ 681667 h 1983553"/>
              <a:gd name="connsiteX5" fmla="*/ 5880716 w 7793256"/>
              <a:gd name="connsiteY5" fmla="*/ 905954 h 1983553"/>
              <a:gd name="connsiteX6" fmla="*/ 6665720 w 7793256"/>
              <a:gd name="connsiteY6" fmla="*/ 612655 h 1983553"/>
              <a:gd name="connsiteX7" fmla="*/ 7793256 w 7793256"/>
              <a:gd name="connsiteY7" fmla="*/ 979354 h 1983553"/>
              <a:gd name="connsiteX8" fmla="*/ 7775586 w 7793256"/>
              <a:gd name="connsiteY8" fmla="*/ 1902379 h 1983553"/>
              <a:gd name="connsiteX9" fmla="*/ 0 w 7793256"/>
              <a:gd name="connsiteY9" fmla="*/ 1884206 h 1983553"/>
              <a:gd name="connsiteX10" fmla="*/ 106882 w 7793256"/>
              <a:gd name="connsiteY10" fmla="*/ 858584 h 1983553"/>
              <a:gd name="connsiteX0" fmla="*/ 112772 w 7793256"/>
              <a:gd name="connsiteY0" fmla="*/ 845568 h 1983553"/>
              <a:gd name="connsiteX1" fmla="*/ 1101682 w 7793256"/>
              <a:gd name="connsiteY1" fmla="*/ 716172 h 1983553"/>
              <a:gd name="connsiteX2" fmla="*/ 2481908 w 7793256"/>
              <a:gd name="connsiteY2" fmla="*/ 750678 h 1983553"/>
              <a:gd name="connsiteX3" fmla="*/ 3827629 w 7793256"/>
              <a:gd name="connsiteY3" fmla="*/ 180 h 1983553"/>
              <a:gd name="connsiteX4" fmla="*/ 5319999 w 7793256"/>
              <a:gd name="connsiteY4" fmla="*/ 681667 h 1983553"/>
              <a:gd name="connsiteX5" fmla="*/ 5880716 w 7793256"/>
              <a:gd name="connsiteY5" fmla="*/ 905954 h 1983553"/>
              <a:gd name="connsiteX6" fmla="*/ 6665720 w 7793256"/>
              <a:gd name="connsiteY6" fmla="*/ 612655 h 1983553"/>
              <a:gd name="connsiteX7" fmla="*/ 7793256 w 7793256"/>
              <a:gd name="connsiteY7" fmla="*/ 979354 h 1983553"/>
              <a:gd name="connsiteX8" fmla="*/ 7775586 w 7793256"/>
              <a:gd name="connsiteY8" fmla="*/ 1902379 h 1983553"/>
              <a:gd name="connsiteX9" fmla="*/ 0 w 7793256"/>
              <a:gd name="connsiteY9" fmla="*/ 1884206 h 1983553"/>
              <a:gd name="connsiteX10" fmla="*/ 106882 w 7793256"/>
              <a:gd name="connsiteY10" fmla="*/ 858584 h 1983553"/>
              <a:gd name="connsiteX0" fmla="*/ 129579 w 7810063"/>
              <a:gd name="connsiteY0" fmla="*/ 845568 h 1983553"/>
              <a:gd name="connsiteX1" fmla="*/ 1118489 w 7810063"/>
              <a:gd name="connsiteY1" fmla="*/ 716172 h 1983553"/>
              <a:gd name="connsiteX2" fmla="*/ 2498715 w 7810063"/>
              <a:gd name="connsiteY2" fmla="*/ 750678 h 1983553"/>
              <a:gd name="connsiteX3" fmla="*/ 3844436 w 7810063"/>
              <a:gd name="connsiteY3" fmla="*/ 180 h 1983553"/>
              <a:gd name="connsiteX4" fmla="*/ 5336806 w 7810063"/>
              <a:gd name="connsiteY4" fmla="*/ 681667 h 1983553"/>
              <a:gd name="connsiteX5" fmla="*/ 5897523 w 7810063"/>
              <a:gd name="connsiteY5" fmla="*/ 905954 h 1983553"/>
              <a:gd name="connsiteX6" fmla="*/ 6682527 w 7810063"/>
              <a:gd name="connsiteY6" fmla="*/ 612655 h 1983553"/>
              <a:gd name="connsiteX7" fmla="*/ 7810063 w 7810063"/>
              <a:gd name="connsiteY7" fmla="*/ 979354 h 1983553"/>
              <a:gd name="connsiteX8" fmla="*/ 7792393 w 7810063"/>
              <a:gd name="connsiteY8" fmla="*/ 1902379 h 1983553"/>
              <a:gd name="connsiteX9" fmla="*/ 16807 w 7810063"/>
              <a:gd name="connsiteY9" fmla="*/ 1884206 h 1983553"/>
              <a:gd name="connsiteX10" fmla="*/ 0 w 7810063"/>
              <a:gd name="connsiteY10" fmla="*/ 875837 h 1983553"/>
              <a:gd name="connsiteX0" fmla="*/ 129579 w 7810063"/>
              <a:gd name="connsiteY0" fmla="*/ 845568 h 1983553"/>
              <a:gd name="connsiteX1" fmla="*/ 1118489 w 7810063"/>
              <a:gd name="connsiteY1" fmla="*/ 716172 h 1983553"/>
              <a:gd name="connsiteX2" fmla="*/ 2498715 w 7810063"/>
              <a:gd name="connsiteY2" fmla="*/ 750678 h 1983553"/>
              <a:gd name="connsiteX3" fmla="*/ 3844436 w 7810063"/>
              <a:gd name="connsiteY3" fmla="*/ 180 h 1983553"/>
              <a:gd name="connsiteX4" fmla="*/ 5336806 w 7810063"/>
              <a:gd name="connsiteY4" fmla="*/ 681667 h 1983553"/>
              <a:gd name="connsiteX5" fmla="*/ 5897523 w 7810063"/>
              <a:gd name="connsiteY5" fmla="*/ 905954 h 1983553"/>
              <a:gd name="connsiteX6" fmla="*/ 6682527 w 7810063"/>
              <a:gd name="connsiteY6" fmla="*/ 612655 h 1983553"/>
              <a:gd name="connsiteX7" fmla="*/ 7810063 w 7810063"/>
              <a:gd name="connsiteY7" fmla="*/ 979354 h 1983553"/>
              <a:gd name="connsiteX8" fmla="*/ 7792393 w 7810063"/>
              <a:gd name="connsiteY8" fmla="*/ 1902379 h 1983553"/>
              <a:gd name="connsiteX9" fmla="*/ 16807 w 7810063"/>
              <a:gd name="connsiteY9" fmla="*/ 1884206 h 1983553"/>
              <a:gd name="connsiteX10" fmla="*/ 0 w 7810063"/>
              <a:gd name="connsiteY10" fmla="*/ 875837 h 1983553"/>
              <a:gd name="connsiteX0" fmla="*/ 129579 w 7810063"/>
              <a:gd name="connsiteY0" fmla="*/ 845568 h 1902379"/>
              <a:gd name="connsiteX1" fmla="*/ 1118489 w 7810063"/>
              <a:gd name="connsiteY1" fmla="*/ 716172 h 1902379"/>
              <a:gd name="connsiteX2" fmla="*/ 2498715 w 7810063"/>
              <a:gd name="connsiteY2" fmla="*/ 750678 h 1902379"/>
              <a:gd name="connsiteX3" fmla="*/ 3844436 w 7810063"/>
              <a:gd name="connsiteY3" fmla="*/ 180 h 1902379"/>
              <a:gd name="connsiteX4" fmla="*/ 5336806 w 7810063"/>
              <a:gd name="connsiteY4" fmla="*/ 681667 h 1902379"/>
              <a:gd name="connsiteX5" fmla="*/ 5897523 w 7810063"/>
              <a:gd name="connsiteY5" fmla="*/ 905954 h 1902379"/>
              <a:gd name="connsiteX6" fmla="*/ 6682527 w 7810063"/>
              <a:gd name="connsiteY6" fmla="*/ 612655 h 1902379"/>
              <a:gd name="connsiteX7" fmla="*/ 7810063 w 7810063"/>
              <a:gd name="connsiteY7" fmla="*/ 979354 h 1902379"/>
              <a:gd name="connsiteX8" fmla="*/ 7792393 w 7810063"/>
              <a:gd name="connsiteY8" fmla="*/ 1902379 h 1902379"/>
              <a:gd name="connsiteX9" fmla="*/ 16807 w 7810063"/>
              <a:gd name="connsiteY9" fmla="*/ 1884206 h 1902379"/>
              <a:gd name="connsiteX10" fmla="*/ 0 w 7810063"/>
              <a:gd name="connsiteY10" fmla="*/ 875837 h 1902379"/>
              <a:gd name="connsiteX0" fmla="*/ 129579 w 7810063"/>
              <a:gd name="connsiteY0" fmla="*/ 845568 h 1902379"/>
              <a:gd name="connsiteX1" fmla="*/ 1118489 w 7810063"/>
              <a:gd name="connsiteY1" fmla="*/ 716172 h 1902379"/>
              <a:gd name="connsiteX2" fmla="*/ 2498715 w 7810063"/>
              <a:gd name="connsiteY2" fmla="*/ 750678 h 1902379"/>
              <a:gd name="connsiteX3" fmla="*/ 3844436 w 7810063"/>
              <a:gd name="connsiteY3" fmla="*/ 180 h 1902379"/>
              <a:gd name="connsiteX4" fmla="*/ 5336806 w 7810063"/>
              <a:gd name="connsiteY4" fmla="*/ 681667 h 1902379"/>
              <a:gd name="connsiteX5" fmla="*/ 5897523 w 7810063"/>
              <a:gd name="connsiteY5" fmla="*/ 905954 h 1902379"/>
              <a:gd name="connsiteX6" fmla="*/ 6682527 w 7810063"/>
              <a:gd name="connsiteY6" fmla="*/ 612655 h 1902379"/>
              <a:gd name="connsiteX7" fmla="*/ 7810063 w 7810063"/>
              <a:gd name="connsiteY7" fmla="*/ 979354 h 1902379"/>
              <a:gd name="connsiteX8" fmla="*/ 7792393 w 7810063"/>
              <a:gd name="connsiteY8" fmla="*/ 1902379 h 1902379"/>
              <a:gd name="connsiteX9" fmla="*/ 16807 w 7810063"/>
              <a:gd name="connsiteY9" fmla="*/ 1884206 h 1902379"/>
              <a:gd name="connsiteX10" fmla="*/ 0 w 7810063"/>
              <a:gd name="connsiteY10" fmla="*/ 875837 h 1902379"/>
              <a:gd name="connsiteX0" fmla="*/ 5890 w 7810063"/>
              <a:gd name="connsiteY0" fmla="*/ 897326 h 1902379"/>
              <a:gd name="connsiteX1" fmla="*/ 1118489 w 7810063"/>
              <a:gd name="connsiteY1" fmla="*/ 716172 h 1902379"/>
              <a:gd name="connsiteX2" fmla="*/ 2498715 w 7810063"/>
              <a:gd name="connsiteY2" fmla="*/ 750678 h 1902379"/>
              <a:gd name="connsiteX3" fmla="*/ 3844436 w 7810063"/>
              <a:gd name="connsiteY3" fmla="*/ 180 h 1902379"/>
              <a:gd name="connsiteX4" fmla="*/ 5336806 w 7810063"/>
              <a:gd name="connsiteY4" fmla="*/ 681667 h 1902379"/>
              <a:gd name="connsiteX5" fmla="*/ 5897523 w 7810063"/>
              <a:gd name="connsiteY5" fmla="*/ 905954 h 1902379"/>
              <a:gd name="connsiteX6" fmla="*/ 6682527 w 7810063"/>
              <a:gd name="connsiteY6" fmla="*/ 612655 h 1902379"/>
              <a:gd name="connsiteX7" fmla="*/ 7810063 w 7810063"/>
              <a:gd name="connsiteY7" fmla="*/ 979354 h 1902379"/>
              <a:gd name="connsiteX8" fmla="*/ 7792393 w 7810063"/>
              <a:gd name="connsiteY8" fmla="*/ 1902379 h 1902379"/>
              <a:gd name="connsiteX9" fmla="*/ 16807 w 7810063"/>
              <a:gd name="connsiteY9" fmla="*/ 1884206 h 1902379"/>
              <a:gd name="connsiteX10" fmla="*/ 0 w 7810063"/>
              <a:gd name="connsiteY10" fmla="*/ 875837 h 1902379"/>
              <a:gd name="connsiteX0" fmla="*/ 5890 w 7810063"/>
              <a:gd name="connsiteY0" fmla="*/ 897326 h 1902379"/>
              <a:gd name="connsiteX1" fmla="*/ 1118489 w 7810063"/>
              <a:gd name="connsiteY1" fmla="*/ 716172 h 1902379"/>
              <a:gd name="connsiteX2" fmla="*/ 2498715 w 7810063"/>
              <a:gd name="connsiteY2" fmla="*/ 750678 h 1902379"/>
              <a:gd name="connsiteX3" fmla="*/ 3844436 w 7810063"/>
              <a:gd name="connsiteY3" fmla="*/ 180 h 1902379"/>
              <a:gd name="connsiteX4" fmla="*/ 5336806 w 7810063"/>
              <a:gd name="connsiteY4" fmla="*/ 681667 h 1902379"/>
              <a:gd name="connsiteX5" fmla="*/ 5897523 w 7810063"/>
              <a:gd name="connsiteY5" fmla="*/ 905954 h 1902379"/>
              <a:gd name="connsiteX6" fmla="*/ 6682527 w 7810063"/>
              <a:gd name="connsiteY6" fmla="*/ 612655 h 1902379"/>
              <a:gd name="connsiteX7" fmla="*/ 7810063 w 7810063"/>
              <a:gd name="connsiteY7" fmla="*/ 979354 h 1902379"/>
              <a:gd name="connsiteX8" fmla="*/ 7792393 w 7810063"/>
              <a:gd name="connsiteY8" fmla="*/ 1902379 h 1902379"/>
              <a:gd name="connsiteX9" fmla="*/ 16807 w 7810063"/>
              <a:gd name="connsiteY9" fmla="*/ 1884206 h 1902379"/>
              <a:gd name="connsiteX10" fmla="*/ 0 w 7810063"/>
              <a:gd name="connsiteY10" fmla="*/ 875837 h 1902379"/>
              <a:gd name="connsiteX0" fmla="*/ 5890 w 7810063"/>
              <a:gd name="connsiteY0" fmla="*/ 897326 h 1902379"/>
              <a:gd name="connsiteX1" fmla="*/ 1118489 w 7810063"/>
              <a:gd name="connsiteY1" fmla="*/ 716172 h 1902379"/>
              <a:gd name="connsiteX2" fmla="*/ 2498715 w 7810063"/>
              <a:gd name="connsiteY2" fmla="*/ 750678 h 1902379"/>
              <a:gd name="connsiteX3" fmla="*/ 3844436 w 7810063"/>
              <a:gd name="connsiteY3" fmla="*/ 180 h 1902379"/>
              <a:gd name="connsiteX4" fmla="*/ 5336806 w 7810063"/>
              <a:gd name="connsiteY4" fmla="*/ 681667 h 1902379"/>
              <a:gd name="connsiteX5" fmla="*/ 5897523 w 7810063"/>
              <a:gd name="connsiteY5" fmla="*/ 905954 h 1902379"/>
              <a:gd name="connsiteX6" fmla="*/ 6682527 w 7810063"/>
              <a:gd name="connsiteY6" fmla="*/ 612655 h 1902379"/>
              <a:gd name="connsiteX7" fmla="*/ 7810063 w 7810063"/>
              <a:gd name="connsiteY7" fmla="*/ 979354 h 1902379"/>
              <a:gd name="connsiteX8" fmla="*/ 7792393 w 7810063"/>
              <a:gd name="connsiteY8" fmla="*/ 1902379 h 1902379"/>
              <a:gd name="connsiteX9" fmla="*/ 16807 w 7810063"/>
              <a:gd name="connsiteY9" fmla="*/ 1884206 h 1902379"/>
              <a:gd name="connsiteX10" fmla="*/ 0 w 7810063"/>
              <a:gd name="connsiteY10" fmla="*/ 875837 h 1902379"/>
              <a:gd name="connsiteX0" fmla="*/ 5890 w 7810063"/>
              <a:gd name="connsiteY0" fmla="*/ 897326 h 1902379"/>
              <a:gd name="connsiteX1" fmla="*/ 1118489 w 7810063"/>
              <a:gd name="connsiteY1" fmla="*/ 716172 h 1902379"/>
              <a:gd name="connsiteX2" fmla="*/ 2498715 w 7810063"/>
              <a:gd name="connsiteY2" fmla="*/ 750678 h 1902379"/>
              <a:gd name="connsiteX3" fmla="*/ 3844436 w 7810063"/>
              <a:gd name="connsiteY3" fmla="*/ 180 h 1902379"/>
              <a:gd name="connsiteX4" fmla="*/ 5336806 w 7810063"/>
              <a:gd name="connsiteY4" fmla="*/ 681667 h 1902379"/>
              <a:gd name="connsiteX5" fmla="*/ 5897523 w 7810063"/>
              <a:gd name="connsiteY5" fmla="*/ 905954 h 1902379"/>
              <a:gd name="connsiteX6" fmla="*/ 6682527 w 7810063"/>
              <a:gd name="connsiteY6" fmla="*/ 612655 h 1902379"/>
              <a:gd name="connsiteX7" fmla="*/ 7810063 w 7810063"/>
              <a:gd name="connsiteY7" fmla="*/ 979354 h 1902379"/>
              <a:gd name="connsiteX8" fmla="*/ 7792393 w 7810063"/>
              <a:gd name="connsiteY8" fmla="*/ 1902379 h 1902379"/>
              <a:gd name="connsiteX9" fmla="*/ 16807 w 7810063"/>
              <a:gd name="connsiteY9" fmla="*/ 1884206 h 1902379"/>
              <a:gd name="connsiteX10" fmla="*/ 0 w 7810063"/>
              <a:gd name="connsiteY10" fmla="*/ 910343 h 1902379"/>
              <a:gd name="connsiteX0" fmla="*/ 5890 w 7810063"/>
              <a:gd name="connsiteY0" fmla="*/ 897326 h 1902379"/>
              <a:gd name="connsiteX1" fmla="*/ 1118489 w 7810063"/>
              <a:gd name="connsiteY1" fmla="*/ 716172 h 1902379"/>
              <a:gd name="connsiteX2" fmla="*/ 2498715 w 7810063"/>
              <a:gd name="connsiteY2" fmla="*/ 750678 h 1902379"/>
              <a:gd name="connsiteX3" fmla="*/ 3844436 w 7810063"/>
              <a:gd name="connsiteY3" fmla="*/ 180 h 1902379"/>
              <a:gd name="connsiteX4" fmla="*/ 5336806 w 7810063"/>
              <a:gd name="connsiteY4" fmla="*/ 681667 h 1902379"/>
              <a:gd name="connsiteX5" fmla="*/ 5897523 w 7810063"/>
              <a:gd name="connsiteY5" fmla="*/ 905954 h 1902379"/>
              <a:gd name="connsiteX6" fmla="*/ 6682527 w 7810063"/>
              <a:gd name="connsiteY6" fmla="*/ 612655 h 1902379"/>
              <a:gd name="connsiteX7" fmla="*/ 7810063 w 7810063"/>
              <a:gd name="connsiteY7" fmla="*/ 979354 h 1902379"/>
              <a:gd name="connsiteX8" fmla="*/ 7792393 w 7810063"/>
              <a:gd name="connsiteY8" fmla="*/ 1902379 h 1902379"/>
              <a:gd name="connsiteX9" fmla="*/ 16807 w 7810063"/>
              <a:gd name="connsiteY9" fmla="*/ 1884206 h 1902379"/>
              <a:gd name="connsiteX10" fmla="*/ 0 w 7810063"/>
              <a:gd name="connsiteY10" fmla="*/ 910343 h 1902379"/>
              <a:gd name="connsiteX0" fmla="*/ 5890 w 7810063"/>
              <a:gd name="connsiteY0" fmla="*/ 897326 h 1902379"/>
              <a:gd name="connsiteX1" fmla="*/ 1118489 w 7810063"/>
              <a:gd name="connsiteY1" fmla="*/ 716172 h 1902379"/>
              <a:gd name="connsiteX2" fmla="*/ 1577032 w 7810063"/>
              <a:gd name="connsiteY2" fmla="*/ 731470 h 1902379"/>
              <a:gd name="connsiteX3" fmla="*/ 2498715 w 7810063"/>
              <a:gd name="connsiteY3" fmla="*/ 750678 h 1902379"/>
              <a:gd name="connsiteX4" fmla="*/ 3844436 w 7810063"/>
              <a:gd name="connsiteY4" fmla="*/ 180 h 1902379"/>
              <a:gd name="connsiteX5" fmla="*/ 5336806 w 7810063"/>
              <a:gd name="connsiteY5" fmla="*/ 681667 h 1902379"/>
              <a:gd name="connsiteX6" fmla="*/ 5897523 w 7810063"/>
              <a:gd name="connsiteY6" fmla="*/ 905954 h 1902379"/>
              <a:gd name="connsiteX7" fmla="*/ 6682527 w 7810063"/>
              <a:gd name="connsiteY7" fmla="*/ 612655 h 1902379"/>
              <a:gd name="connsiteX8" fmla="*/ 7810063 w 7810063"/>
              <a:gd name="connsiteY8" fmla="*/ 979354 h 1902379"/>
              <a:gd name="connsiteX9" fmla="*/ 7792393 w 7810063"/>
              <a:gd name="connsiteY9" fmla="*/ 1902379 h 1902379"/>
              <a:gd name="connsiteX10" fmla="*/ 16807 w 7810063"/>
              <a:gd name="connsiteY10" fmla="*/ 1884206 h 1902379"/>
              <a:gd name="connsiteX11" fmla="*/ 0 w 7810063"/>
              <a:gd name="connsiteY11" fmla="*/ 910343 h 1902379"/>
              <a:gd name="connsiteX0" fmla="*/ 5890 w 7810063"/>
              <a:gd name="connsiteY0" fmla="*/ 897326 h 1902379"/>
              <a:gd name="connsiteX1" fmla="*/ 1118489 w 7810063"/>
              <a:gd name="connsiteY1" fmla="*/ 716172 h 1902379"/>
              <a:gd name="connsiteX2" fmla="*/ 1577032 w 7810063"/>
              <a:gd name="connsiteY2" fmla="*/ 731470 h 1902379"/>
              <a:gd name="connsiteX3" fmla="*/ 2498715 w 7810063"/>
              <a:gd name="connsiteY3" fmla="*/ 750678 h 1902379"/>
              <a:gd name="connsiteX4" fmla="*/ 3844436 w 7810063"/>
              <a:gd name="connsiteY4" fmla="*/ 180 h 1902379"/>
              <a:gd name="connsiteX5" fmla="*/ 5336806 w 7810063"/>
              <a:gd name="connsiteY5" fmla="*/ 681667 h 1902379"/>
              <a:gd name="connsiteX6" fmla="*/ 5897523 w 7810063"/>
              <a:gd name="connsiteY6" fmla="*/ 905954 h 1902379"/>
              <a:gd name="connsiteX7" fmla="*/ 6682527 w 7810063"/>
              <a:gd name="connsiteY7" fmla="*/ 612655 h 1902379"/>
              <a:gd name="connsiteX8" fmla="*/ 7810063 w 7810063"/>
              <a:gd name="connsiteY8" fmla="*/ 979354 h 1902379"/>
              <a:gd name="connsiteX9" fmla="*/ 7792393 w 7810063"/>
              <a:gd name="connsiteY9" fmla="*/ 1902379 h 1902379"/>
              <a:gd name="connsiteX10" fmla="*/ 16807 w 7810063"/>
              <a:gd name="connsiteY10" fmla="*/ 1884206 h 1902379"/>
              <a:gd name="connsiteX11" fmla="*/ 0 w 7810063"/>
              <a:gd name="connsiteY11" fmla="*/ 910343 h 1902379"/>
              <a:gd name="connsiteX0" fmla="*/ 5890 w 7810063"/>
              <a:gd name="connsiteY0" fmla="*/ 897326 h 1902379"/>
              <a:gd name="connsiteX1" fmla="*/ 1118489 w 7810063"/>
              <a:gd name="connsiteY1" fmla="*/ 716172 h 1902379"/>
              <a:gd name="connsiteX2" fmla="*/ 1577032 w 7810063"/>
              <a:gd name="connsiteY2" fmla="*/ 731470 h 1902379"/>
              <a:gd name="connsiteX3" fmla="*/ 2498715 w 7810063"/>
              <a:gd name="connsiteY3" fmla="*/ 750678 h 1902379"/>
              <a:gd name="connsiteX4" fmla="*/ 3844436 w 7810063"/>
              <a:gd name="connsiteY4" fmla="*/ 180 h 1902379"/>
              <a:gd name="connsiteX5" fmla="*/ 5336806 w 7810063"/>
              <a:gd name="connsiteY5" fmla="*/ 681667 h 1902379"/>
              <a:gd name="connsiteX6" fmla="*/ 5897523 w 7810063"/>
              <a:gd name="connsiteY6" fmla="*/ 905954 h 1902379"/>
              <a:gd name="connsiteX7" fmla="*/ 6682527 w 7810063"/>
              <a:gd name="connsiteY7" fmla="*/ 612655 h 1902379"/>
              <a:gd name="connsiteX8" fmla="*/ 7810063 w 7810063"/>
              <a:gd name="connsiteY8" fmla="*/ 979354 h 1902379"/>
              <a:gd name="connsiteX9" fmla="*/ 7792393 w 7810063"/>
              <a:gd name="connsiteY9" fmla="*/ 1902379 h 1902379"/>
              <a:gd name="connsiteX10" fmla="*/ 16807 w 7810063"/>
              <a:gd name="connsiteY10" fmla="*/ 1884206 h 1902379"/>
              <a:gd name="connsiteX11" fmla="*/ 0 w 7810063"/>
              <a:gd name="connsiteY11" fmla="*/ 910343 h 1902379"/>
              <a:gd name="connsiteX0" fmla="*/ 5890 w 7810063"/>
              <a:gd name="connsiteY0" fmla="*/ 897326 h 1902379"/>
              <a:gd name="connsiteX1" fmla="*/ 1118489 w 7810063"/>
              <a:gd name="connsiteY1" fmla="*/ 716172 h 1902379"/>
              <a:gd name="connsiteX2" fmla="*/ 1577032 w 7810063"/>
              <a:gd name="connsiteY2" fmla="*/ 731470 h 1902379"/>
              <a:gd name="connsiteX3" fmla="*/ 2498715 w 7810063"/>
              <a:gd name="connsiteY3" fmla="*/ 750678 h 1902379"/>
              <a:gd name="connsiteX4" fmla="*/ 3844436 w 7810063"/>
              <a:gd name="connsiteY4" fmla="*/ 180 h 1902379"/>
              <a:gd name="connsiteX5" fmla="*/ 5336806 w 7810063"/>
              <a:gd name="connsiteY5" fmla="*/ 681667 h 1902379"/>
              <a:gd name="connsiteX6" fmla="*/ 5897523 w 7810063"/>
              <a:gd name="connsiteY6" fmla="*/ 905954 h 1902379"/>
              <a:gd name="connsiteX7" fmla="*/ 6682527 w 7810063"/>
              <a:gd name="connsiteY7" fmla="*/ 612655 h 1902379"/>
              <a:gd name="connsiteX8" fmla="*/ 7810063 w 7810063"/>
              <a:gd name="connsiteY8" fmla="*/ 979354 h 1902379"/>
              <a:gd name="connsiteX9" fmla="*/ 7792393 w 7810063"/>
              <a:gd name="connsiteY9" fmla="*/ 1902379 h 1902379"/>
              <a:gd name="connsiteX10" fmla="*/ 16807 w 7810063"/>
              <a:gd name="connsiteY10" fmla="*/ 1884206 h 1902379"/>
              <a:gd name="connsiteX11" fmla="*/ 0 w 7810063"/>
              <a:gd name="connsiteY11" fmla="*/ 910343 h 1902379"/>
              <a:gd name="connsiteX12" fmla="*/ 5890 w 7810063"/>
              <a:gd name="connsiteY12" fmla="*/ 897326 h 1902379"/>
              <a:gd name="connsiteX0" fmla="*/ 32394 w 7810063"/>
              <a:gd name="connsiteY0" fmla="*/ 897326 h 1902379"/>
              <a:gd name="connsiteX1" fmla="*/ 1118489 w 7810063"/>
              <a:gd name="connsiteY1" fmla="*/ 716172 h 1902379"/>
              <a:gd name="connsiteX2" fmla="*/ 1577032 w 7810063"/>
              <a:gd name="connsiteY2" fmla="*/ 731470 h 1902379"/>
              <a:gd name="connsiteX3" fmla="*/ 2498715 w 7810063"/>
              <a:gd name="connsiteY3" fmla="*/ 750678 h 1902379"/>
              <a:gd name="connsiteX4" fmla="*/ 3844436 w 7810063"/>
              <a:gd name="connsiteY4" fmla="*/ 180 h 1902379"/>
              <a:gd name="connsiteX5" fmla="*/ 5336806 w 7810063"/>
              <a:gd name="connsiteY5" fmla="*/ 681667 h 1902379"/>
              <a:gd name="connsiteX6" fmla="*/ 5897523 w 7810063"/>
              <a:gd name="connsiteY6" fmla="*/ 905954 h 1902379"/>
              <a:gd name="connsiteX7" fmla="*/ 6682527 w 7810063"/>
              <a:gd name="connsiteY7" fmla="*/ 612655 h 1902379"/>
              <a:gd name="connsiteX8" fmla="*/ 7810063 w 7810063"/>
              <a:gd name="connsiteY8" fmla="*/ 979354 h 1902379"/>
              <a:gd name="connsiteX9" fmla="*/ 7792393 w 7810063"/>
              <a:gd name="connsiteY9" fmla="*/ 1902379 h 1902379"/>
              <a:gd name="connsiteX10" fmla="*/ 16807 w 7810063"/>
              <a:gd name="connsiteY10" fmla="*/ 1884206 h 1902379"/>
              <a:gd name="connsiteX11" fmla="*/ 0 w 7810063"/>
              <a:gd name="connsiteY11" fmla="*/ 910343 h 1902379"/>
              <a:gd name="connsiteX12" fmla="*/ 32394 w 7810063"/>
              <a:gd name="connsiteY12" fmla="*/ 897326 h 1902379"/>
              <a:gd name="connsiteX0" fmla="*/ 147248 w 7810063"/>
              <a:gd name="connsiteY0" fmla="*/ 888699 h 1902379"/>
              <a:gd name="connsiteX1" fmla="*/ 1118489 w 7810063"/>
              <a:gd name="connsiteY1" fmla="*/ 716172 h 1902379"/>
              <a:gd name="connsiteX2" fmla="*/ 1577032 w 7810063"/>
              <a:gd name="connsiteY2" fmla="*/ 731470 h 1902379"/>
              <a:gd name="connsiteX3" fmla="*/ 2498715 w 7810063"/>
              <a:gd name="connsiteY3" fmla="*/ 750678 h 1902379"/>
              <a:gd name="connsiteX4" fmla="*/ 3844436 w 7810063"/>
              <a:gd name="connsiteY4" fmla="*/ 180 h 1902379"/>
              <a:gd name="connsiteX5" fmla="*/ 5336806 w 7810063"/>
              <a:gd name="connsiteY5" fmla="*/ 681667 h 1902379"/>
              <a:gd name="connsiteX6" fmla="*/ 5897523 w 7810063"/>
              <a:gd name="connsiteY6" fmla="*/ 905954 h 1902379"/>
              <a:gd name="connsiteX7" fmla="*/ 6682527 w 7810063"/>
              <a:gd name="connsiteY7" fmla="*/ 612655 h 1902379"/>
              <a:gd name="connsiteX8" fmla="*/ 7810063 w 7810063"/>
              <a:gd name="connsiteY8" fmla="*/ 979354 h 1902379"/>
              <a:gd name="connsiteX9" fmla="*/ 7792393 w 7810063"/>
              <a:gd name="connsiteY9" fmla="*/ 1902379 h 1902379"/>
              <a:gd name="connsiteX10" fmla="*/ 16807 w 7810063"/>
              <a:gd name="connsiteY10" fmla="*/ 1884206 h 1902379"/>
              <a:gd name="connsiteX11" fmla="*/ 0 w 7810063"/>
              <a:gd name="connsiteY11" fmla="*/ 910343 h 1902379"/>
              <a:gd name="connsiteX12" fmla="*/ 147248 w 7810063"/>
              <a:gd name="connsiteY12" fmla="*/ 888699 h 1902379"/>
              <a:gd name="connsiteX0" fmla="*/ 0 w 7810063"/>
              <a:gd name="connsiteY0" fmla="*/ 910343 h 1902379"/>
              <a:gd name="connsiteX1" fmla="*/ 1118489 w 7810063"/>
              <a:gd name="connsiteY1" fmla="*/ 716172 h 1902379"/>
              <a:gd name="connsiteX2" fmla="*/ 1577032 w 7810063"/>
              <a:gd name="connsiteY2" fmla="*/ 731470 h 1902379"/>
              <a:gd name="connsiteX3" fmla="*/ 2498715 w 7810063"/>
              <a:gd name="connsiteY3" fmla="*/ 750678 h 1902379"/>
              <a:gd name="connsiteX4" fmla="*/ 3844436 w 7810063"/>
              <a:gd name="connsiteY4" fmla="*/ 180 h 1902379"/>
              <a:gd name="connsiteX5" fmla="*/ 5336806 w 7810063"/>
              <a:gd name="connsiteY5" fmla="*/ 681667 h 1902379"/>
              <a:gd name="connsiteX6" fmla="*/ 5897523 w 7810063"/>
              <a:gd name="connsiteY6" fmla="*/ 905954 h 1902379"/>
              <a:gd name="connsiteX7" fmla="*/ 6682527 w 7810063"/>
              <a:gd name="connsiteY7" fmla="*/ 612655 h 1902379"/>
              <a:gd name="connsiteX8" fmla="*/ 7810063 w 7810063"/>
              <a:gd name="connsiteY8" fmla="*/ 979354 h 1902379"/>
              <a:gd name="connsiteX9" fmla="*/ 7792393 w 7810063"/>
              <a:gd name="connsiteY9" fmla="*/ 1902379 h 1902379"/>
              <a:gd name="connsiteX10" fmla="*/ 16807 w 7810063"/>
              <a:gd name="connsiteY10" fmla="*/ 1884206 h 1902379"/>
              <a:gd name="connsiteX11" fmla="*/ 0 w 7810063"/>
              <a:gd name="connsiteY11" fmla="*/ 910343 h 1902379"/>
              <a:gd name="connsiteX0" fmla="*/ 863 w 7793256"/>
              <a:gd name="connsiteY0" fmla="*/ 918969 h 1902379"/>
              <a:gd name="connsiteX1" fmla="*/ 1101682 w 7793256"/>
              <a:gd name="connsiteY1" fmla="*/ 716172 h 1902379"/>
              <a:gd name="connsiteX2" fmla="*/ 1560225 w 7793256"/>
              <a:gd name="connsiteY2" fmla="*/ 731470 h 1902379"/>
              <a:gd name="connsiteX3" fmla="*/ 2481908 w 7793256"/>
              <a:gd name="connsiteY3" fmla="*/ 750678 h 1902379"/>
              <a:gd name="connsiteX4" fmla="*/ 3827629 w 7793256"/>
              <a:gd name="connsiteY4" fmla="*/ 180 h 1902379"/>
              <a:gd name="connsiteX5" fmla="*/ 5319999 w 7793256"/>
              <a:gd name="connsiteY5" fmla="*/ 681667 h 1902379"/>
              <a:gd name="connsiteX6" fmla="*/ 5880716 w 7793256"/>
              <a:gd name="connsiteY6" fmla="*/ 905954 h 1902379"/>
              <a:gd name="connsiteX7" fmla="*/ 6665720 w 7793256"/>
              <a:gd name="connsiteY7" fmla="*/ 612655 h 1902379"/>
              <a:gd name="connsiteX8" fmla="*/ 7793256 w 7793256"/>
              <a:gd name="connsiteY8" fmla="*/ 979354 h 1902379"/>
              <a:gd name="connsiteX9" fmla="*/ 7775586 w 7793256"/>
              <a:gd name="connsiteY9" fmla="*/ 1902379 h 1902379"/>
              <a:gd name="connsiteX10" fmla="*/ 0 w 7793256"/>
              <a:gd name="connsiteY10" fmla="*/ 1884206 h 1902379"/>
              <a:gd name="connsiteX11" fmla="*/ 863 w 7793256"/>
              <a:gd name="connsiteY11" fmla="*/ 918969 h 1902379"/>
              <a:gd name="connsiteX0" fmla="*/ 863 w 7793256"/>
              <a:gd name="connsiteY0" fmla="*/ 918969 h 1927338"/>
              <a:gd name="connsiteX1" fmla="*/ 1101682 w 7793256"/>
              <a:gd name="connsiteY1" fmla="*/ 716172 h 1927338"/>
              <a:gd name="connsiteX2" fmla="*/ 1560225 w 7793256"/>
              <a:gd name="connsiteY2" fmla="*/ 731470 h 1927338"/>
              <a:gd name="connsiteX3" fmla="*/ 2481908 w 7793256"/>
              <a:gd name="connsiteY3" fmla="*/ 750678 h 1927338"/>
              <a:gd name="connsiteX4" fmla="*/ 3827629 w 7793256"/>
              <a:gd name="connsiteY4" fmla="*/ 180 h 1927338"/>
              <a:gd name="connsiteX5" fmla="*/ 5319999 w 7793256"/>
              <a:gd name="connsiteY5" fmla="*/ 681667 h 1927338"/>
              <a:gd name="connsiteX6" fmla="*/ 5880716 w 7793256"/>
              <a:gd name="connsiteY6" fmla="*/ 905954 h 1927338"/>
              <a:gd name="connsiteX7" fmla="*/ 6665720 w 7793256"/>
              <a:gd name="connsiteY7" fmla="*/ 612655 h 1927338"/>
              <a:gd name="connsiteX8" fmla="*/ 7793256 w 7793256"/>
              <a:gd name="connsiteY8" fmla="*/ 979354 h 1927338"/>
              <a:gd name="connsiteX9" fmla="*/ 7775586 w 7793256"/>
              <a:gd name="connsiteY9" fmla="*/ 1902379 h 1927338"/>
              <a:gd name="connsiteX10" fmla="*/ 0 w 7793256"/>
              <a:gd name="connsiteY10" fmla="*/ 1927338 h 1927338"/>
              <a:gd name="connsiteX11" fmla="*/ 863 w 7793256"/>
              <a:gd name="connsiteY11" fmla="*/ 918969 h 192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93256" h="1927338">
                <a:moveTo>
                  <a:pt x="863" y="918969"/>
                </a:moveTo>
                <a:cubicBezTo>
                  <a:pt x="367803" y="851370"/>
                  <a:pt x="841788" y="747422"/>
                  <a:pt x="1101682" y="716172"/>
                </a:cubicBezTo>
                <a:cubicBezTo>
                  <a:pt x="1361576" y="684922"/>
                  <a:pt x="1330187" y="725719"/>
                  <a:pt x="1560225" y="731470"/>
                </a:cubicBezTo>
                <a:cubicBezTo>
                  <a:pt x="1790263" y="737221"/>
                  <a:pt x="2104008" y="872560"/>
                  <a:pt x="2481908" y="750678"/>
                </a:cubicBezTo>
                <a:cubicBezTo>
                  <a:pt x="2859808" y="628796"/>
                  <a:pt x="3354614" y="11682"/>
                  <a:pt x="3827629" y="180"/>
                </a:cubicBezTo>
                <a:cubicBezTo>
                  <a:pt x="4300644" y="-11322"/>
                  <a:pt x="4977818" y="530705"/>
                  <a:pt x="5319999" y="681667"/>
                </a:cubicBezTo>
                <a:cubicBezTo>
                  <a:pt x="5662180" y="832629"/>
                  <a:pt x="5656429" y="917456"/>
                  <a:pt x="5880716" y="905954"/>
                </a:cubicBezTo>
                <a:cubicBezTo>
                  <a:pt x="6105003" y="894452"/>
                  <a:pt x="6346963" y="600422"/>
                  <a:pt x="6665720" y="612655"/>
                </a:cubicBezTo>
                <a:cubicBezTo>
                  <a:pt x="6984477" y="624888"/>
                  <a:pt x="7612696" y="834849"/>
                  <a:pt x="7793256" y="979354"/>
                </a:cubicBezTo>
                <a:cubicBezTo>
                  <a:pt x="7779448" y="1857105"/>
                  <a:pt x="7799145" y="1028235"/>
                  <a:pt x="7775586" y="1902379"/>
                </a:cubicBezTo>
                <a:lnTo>
                  <a:pt x="0" y="1927338"/>
                </a:lnTo>
                <a:cubicBezTo>
                  <a:pt x="288" y="1605592"/>
                  <a:pt x="575" y="1240715"/>
                  <a:pt x="863" y="918969"/>
                </a:cubicBezTo>
                <a:close/>
              </a:path>
            </a:pathLst>
          </a:cu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TextBox 13"/>
          <p:cNvSpPr txBox="1"/>
          <p:nvPr/>
        </p:nvSpPr>
        <p:spPr>
          <a:xfrm>
            <a:off x="3505200" y="2739941"/>
            <a:ext cx="1828800" cy="954107"/>
          </a:xfrm>
          <a:prstGeom prst="rect">
            <a:avLst/>
          </a:prstGeom>
          <a:noFill/>
        </p:spPr>
        <p:txBody>
          <a:bodyPr wrap="square" rtlCol="0">
            <a:spAutoFit/>
          </a:bodyPr>
          <a:lstStyle/>
          <a:p>
            <a:r>
              <a:rPr lang="en-AU" sz="2800" dirty="0" smtClean="0"/>
              <a:t>Variable Supply</a:t>
            </a:r>
            <a:endParaRPr lang="en-AU" sz="2800" dirty="0"/>
          </a:p>
        </p:txBody>
      </p:sp>
      <p:sp>
        <p:nvSpPr>
          <p:cNvPr id="16" name="Freeform 15"/>
          <p:cNvSpPr/>
          <p:nvPr/>
        </p:nvSpPr>
        <p:spPr>
          <a:xfrm>
            <a:off x="613916" y="1309591"/>
            <a:ext cx="7611366" cy="1108459"/>
          </a:xfrm>
          <a:custGeom>
            <a:avLst/>
            <a:gdLst>
              <a:gd name="connsiteX0" fmla="*/ 0 w 7487728"/>
              <a:gd name="connsiteY0" fmla="*/ 1104851 h 1104851"/>
              <a:gd name="connsiteX1" fmla="*/ 845389 w 7487728"/>
              <a:gd name="connsiteY1" fmla="*/ 526882 h 1104851"/>
              <a:gd name="connsiteX2" fmla="*/ 2199736 w 7487728"/>
              <a:gd name="connsiteY2" fmla="*/ 794300 h 1104851"/>
              <a:gd name="connsiteX3" fmla="*/ 3881887 w 7487728"/>
              <a:gd name="connsiteY3" fmla="*/ 670 h 1104851"/>
              <a:gd name="connsiteX4" fmla="*/ 7487728 w 7487728"/>
              <a:gd name="connsiteY4" fmla="*/ 949576 h 1104851"/>
              <a:gd name="connsiteX0" fmla="*/ 0 w 7487728"/>
              <a:gd name="connsiteY0" fmla="*/ 1170421 h 1170421"/>
              <a:gd name="connsiteX1" fmla="*/ 845389 w 7487728"/>
              <a:gd name="connsiteY1" fmla="*/ 592452 h 1170421"/>
              <a:gd name="connsiteX2" fmla="*/ 2199736 w 7487728"/>
              <a:gd name="connsiteY2" fmla="*/ 859870 h 1170421"/>
              <a:gd name="connsiteX3" fmla="*/ 3881887 w 7487728"/>
              <a:gd name="connsiteY3" fmla="*/ 66240 h 1170421"/>
              <a:gd name="connsiteX4" fmla="*/ 4559961 w 7487728"/>
              <a:gd name="connsiteY4" fmla="*/ 152504 h 1170421"/>
              <a:gd name="connsiteX5" fmla="*/ 7487728 w 7487728"/>
              <a:gd name="connsiteY5" fmla="*/ 1015146 h 1170421"/>
              <a:gd name="connsiteX0" fmla="*/ 0 w 7487728"/>
              <a:gd name="connsiteY0" fmla="*/ 1129524 h 1129524"/>
              <a:gd name="connsiteX1" fmla="*/ 845389 w 7487728"/>
              <a:gd name="connsiteY1" fmla="*/ 551555 h 1129524"/>
              <a:gd name="connsiteX2" fmla="*/ 2199736 w 7487728"/>
              <a:gd name="connsiteY2" fmla="*/ 818973 h 1129524"/>
              <a:gd name="connsiteX3" fmla="*/ 3881887 w 7487728"/>
              <a:gd name="connsiteY3" fmla="*/ 25343 h 1129524"/>
              <a:gd name="connsiteX4" fmla="*/ 4559961 w 7487728"/>
              <a:gd name="connsiteY4" fmla="*/ 111607 h 1129524"/>
              <a:gd name="connsiteX5" fmla="*/ 7487728 w 7487728"/>
              <a:gd name="connsiteY5" fmla="*/ 974249 h 1129524"/>
              <a:gd name="connsiteX0" fmla="*/ 0 w 7487728"/>
              <a:gd name="connsiteY0" fmla="*/ 1114301 h 1114301"/>
              <a:gd name="connsiteX1" fmla="*/ 845389 w 7487728"/>
              <a:gd name="connsiteY1" fmla="*/ 536332 h 1114301"/>
              <a:gd name="connsiteX2" fmla="*/ 2199736 w 7487728"/>
              <a:gd name="connsiteY2" fmla="*/ 803750 h 1114301"/>
              <a:gd name="connsiteX3" fmla="*/ 3881887 w 7487728"/>
              <a:gd name="connsiteY3" fmla="*/ 10120 h 1114301"/>
              <a:gd name="connsiteX4" fmla="*/ 4576933 w 7487728"/>
              <a:gd name="connsiteY4" fmla="*/ 286165 h 1114301"/>
              <a:gd name="connsiteX5" fmla="*/ 7487728 w 7487728"/>
              <a:gd name="connsiteY5" fmla="*/ 959026 h 1114301"/>
              <a:gd name="connsiteX0" fmla="*/ 0 w 7487728"/>
              <a:gd name="connsiteY0" fmla="*/ 1114301 h 1114301"/>
              <a:gd name="connsiteX1" fmla="*/ 845389 w 7487728"/>
              <a:gd name="connsiteY1" fmla="*/ 536332 h 1114301"/>
              <a:gd name="connsiteX2" fmla="*/ 2199736 w 7487728"/>
              <a:gd name="connsiteY2" fmla="*/ 803750 h 1114301"/>
              <a:gd name="connsiteX3" fmla="*/ 3881887 w 7487728"/>
              <a:gd name="connsiteY3" fmla="*/ 10120 h 1114301"/>
              <a:gd name="connsiteX4" fmla="*/ 4576933 w 7487728"/>
              <a:gd name="connsiteY4" fmla="*/ 286165 h 1114301"/>
              <a:gd name="connsiteX5" fmla="*/ 7487728 w 7487728"/>
              <a:gd name="connsiteY5" fmla="*/ 959026 h 1114301"/>
              <a:gd name="connsiteX0" fmla="*/ 0 w 7487728"/>
              <a:gd name="connsiteY0" fmla="*/ 1117903 h 1117903"/>
              <a:gd name="connsiteX1" fmla="*/ 845389 w 7487728"/>
              <a:gd name="connsiteY1" fmla="*/ 539934 h 1117903"/>
              <a:gd name="connsiteX2" fmla="*/ 2199736 w 7487728"/>
              <a:gd name="connsiteY2" fmla="*/ 807352 h 1117903"/>
              <a:gd name="connsiteX3" fmla="*/ 3881887 w 7487728"/>
              <a:gd name="connsiteY3" fmla="*/ 13722 h 1117903"/>
              <a:gd name="connsiteX4" fmla="*/ 4602392 w 7487728"/>
              <a:gd name="connsiteY4" fmla="*/ 229382 h 1117903"/>
              <a:gd name="connsiteX5" fmla="*/ 7487728 w 7487728"/>
              <a:gd name="connsiteY5" fmla="*/ 962628 h 1117903"/>
              <a:gd name="connsiteX0" fmla="*/ 0 w 7487728"/>
              <a:gd name="connsiteY0" fmla="*/ 1115160 h 1115160"/>
              <a:gd name="connsiteX1" fmla="*/ 845389 w 7487728"/>
              <a:gd name="connsiteY1" fmla="*/ 537191 h 1115160"/>
              <a:gd name="connsiteX2" fmla="*/ 2199736 w 7487728"/>
              <a:gd name="connsiteY2" fmla="*/ 804609 h 1115160"/>
              <a:gd name="connsiteX3" fmla="*/ 3881887 w 7487728"/>
              <a:gd name="connsiteY3" fmla="*/ 10979 h 1115160"/>
              <a:gd name="connsiteX4" fmla="*/ 4602392 w 7487728"/>
              <a:gd name="connsiteY4" fmla="*/ 226639 h 1115160"/>
              <a:gd name="connsiteX5" fmla="*/ 7487728 w 7487728"/>
              <a:gd name="connsiteY5" fmla="*/ 959885 h 1115160"/>
              <a:gd name="connsiteX0" fmla="*/ 0 w 7487728"/>
              <a:gd name="connsiteY0" fmla="*/ 1127604 h 1127604"/>
              <a:gd name="connsiteX1" fmla="*/ 845389 w 7487728"/>
              <a:gd name="connsiteY1" fmla="*/ 549635 h 1127604"/>
              <a:gd name="connsiteX2" fmla="*/ 2199736 w 7487728"/>
              <a:gd name="connsiteY2" fmla="*/ 817053 h 1127604"/>
              <a:gd name="connsiteX3" fmla="*/ 3881887 w 7487728"/>
              <a:gd name="connsiteY3" fmla="*/ 23423 h 1127604"/>
              <a:gd name="connsiteX4" fmla="*/ 4602392 w 7487728"/>
              <a:gd name="connsiteY4" fmla="*/ 239083 h 1127604"/>
              <a:gd name="connsiteX5" fmla="*/ 5790472 w 7487728"/>
              <a:gd name="connsiteY5" fmla="*/ 528249 h 1127604"/>
              <a:gd name="connsiteX6" fmla="*/ 7487728 w 7487728"/>
              <a:gd name="connsiteY6" fmla="*/ 972329 h 1127604"/>
              <a:gd name="connsiteX0" fmla="*/ 0 w 7487728"/>
              <a:gd name="connsiteY0" fmla="*/ 1127604 h 1127604"/>
              <a:gd name="connsiteX1" fmla="*/ 845389 w 7487728"/>
              <a:gd name="connsiteY1" fmla="*/ 549635 h 1127604"/>
              <a:gd name="connsiteX2" fmla="*/ 2199736 w 7487728"/>
              <a:gd name="connsiteY2" fmla="*/ 817053 h 1127604"/>
              <a:gd name="connsiteX3" fmla="*/ 3881887 w 7487728"/>
              <a:gd name="connsiteY3" fmla="*/ 23423 h 1127604"/>
              <a:gd name="connsiteX4" fmla="*/ 4602392 w 7487728"/>
              <a:gd name="connsiteY4" fmla="*/ 239083 h 1127604"/>
              <a:gd name="connsiteX5" fmla="*/ 5790472 w 7487728"/>
              <a:gd name="connsiteY5" fmla="*/ 528249 h 1127604"/>
              <a:gd name="connsiteX6" fmla="*/ 6121437 w 7487728"/>
              <a:gd name="connsiteY6" fmla="*/ 631766 h 1127604"/>
              <a:gd name="connsiteX7" fmla="*/ 7487728 w 7487728"/>
              <a:gd name="connsiteY7" fmla="*/ 972329 h 1127604"/>
              <a:gd name="connsiteX0" fmla="*/ 0 w 7487728"/>
              <a:gd name="connsiteY0" fmla="*/ 1127604 h 1127604"/>
              <a:gd name="connsiteX1" fmla="*/ 845389 w 7487728"/>
              <a:gd name="connsiteY1" fmla="*/ 549635 h 1127604"/>
              <a:gd name="connsiteX2" fmla="*/ 2199736 w 7487728"/>
              <a:gd name="connsiteY2" fmla="*/ 817053 h 1127604"/>
              <a:gd name="connsiteX3" fmla="*/ 3881887 w 7487728"/>
              <a:gd name="connsiteY3" fmla="*/ 23423 h 1127604"/>
              <a:gd name="connsiteX4" fmla="*/ 4602392 w 7487728"/>
              <a:gd name="connsiteY4" fmla="*/ 239083 h 1127604"/>
              <a:gd name="connsiteX5" fmla="*/ 5790472 w 7487728"/>
              <a:gd name="connsiteY5" fmla="*/ 528249 h 1127604"/>
              <a:gd name="connsiteX6" fmla="*/ 6121437 w 7487728"/>
              <a:gd name="connsiteY6" fmla="*/ 631766 h 1127604"/>
              <a:gd name="connsiteX7" fmla="*/ 7487728 w 7487728"/>
              <a:gd name="connsiteY7" fmla="*/ 972329 h 1127604"/>
              <a:gd name="connsiteX0" fmla="*/ 0 w 7487728"/>
              <a:gd name="connsiteY0" fmla="*/ 1127604 h 1127604"/>
              <a:gd name="connsiteX1" fmla="*/ 845389 w 7487728"/>
              <a:gd name="connsiteY1" fmla="*/ 549635 h 1127604"/>
              <a:gd name="connsiteX2" fmla="*/ 2199736 w 7487728"/>
              <a:gd name="connsiteY2" fmla="*/ 817053 h 1127604"/>
              <a:gd name="connsiteX3" fmla="*/ 3881887 w 7487728"/>
              <a:gd name="connsiteY3" fmla="*/ 23423 h 1127604"/>
              <a:gd name="connsiteX4" fmla="*/ 4602392 w 7487728"/>
              <a:gd name="connsiteY4" fmla="*/ 239083 h 1127604"/>
              <a:gd name="connsiteX5" fmla="*/ 5790472 w 7487728"/>
              <a:gd name="connsiteY5" fmla="*/ 528249 h 1127604"/>
              <a:gd name="connsiteX6" fmla="*/ 6121437 w 7487728"/>
              <a:gd name="connsiteY6" fmla="*/ 631766 h 1127604"/>
              <a:gd name="connsiteX7" fmla="*/ 7487728 w 7487728"/>
              <a:gd name="connsiteY7" fmla="*/ 972329 h 1127604"/>
              <a:gd name="connsiteX0" fmla="*/ 0 w 7487728"/>
              <a:gd name="connsiteY0" fmla="*/ 1127604 h 1127604"/>
              <a:gd name="connsiteX1" fmla="*/ 845389 w 7487728"/>
              <a:gd name="connsiteY1" fmla="*/ 549635 h 1127604"/>
              <a:gd name="connsiteX2" fmla="*/ 2199736 w 7487728"/>
              <a:gd name="connsiteY2" fmla="*/ 817053 h 1127604"/>
              <a:gd name="connsiteX3" fmla="*/ 3881887 w 7487728"/>
              <a:gd name="connsiteY3" fmla="*/ 23423 h 1127604"/>
              <a:gd name="connsiteX4" fmla="*/ 4602392 w 7487728"/>
              <a:gd name="connsiteY4" fmla="*/ 239083 h 1127604"/>
              <a:gd name="connsiteX5" fmla="*/ 5790472 w 7487728"/>
              <a:gd name="connsiteY5" fmla="*/ 528249 h 1127604"/>
              <a:gd name="connsiteX6" fmla="*/ 6121437 w 7487728"/>
              <a:gd name="connsiteY6" fmla="*/ 631766 h 1127604"/>
              <a:gd name="connsiteX7" fmla="*/ 7487728 w 7487728"/>
              <a:gd name="connsiteY7" fmla="*/ 972329 h 1127604"/>
              <a:gd name="connsiteX0" fmla="*/ 0 w 7487728"/>
              <a:gd name="connsiteY0" fmla="*/ 1123511 h 1123511"/>
              <a:gd name="connsiteX1" fmla="*/ 845389 w 7487728"/>
              <a:gd name="connsiteY1" fmla="*/ 545542 h 1123511"/>
              <a:gd name="connsiteX2" fmla="*/ 2199736 w 7487728"/>
              <a:gd name="connsiteY2" fmla="*/ 812960 h 1123511"/>
              <a:gd name="connsiteX3" fmla="*/ 2412940 w 7487728"/>
              <a:gd name="connsiteY3" fmla="*/ 741737 h 1123511"/>
              <a:gd name="connsiteX4" fmla="*/ 3881887 w 7487728"/>
              <a:gd name="connsiteY4" fmla="*/ 19330 h 1123511"/>
              <a:gd name="connsiteX5" fmla="*/ 4602392 w 7487728"/>
              <a:gd name="connsiteY5" fmla="*/ 234990 h 1123511"/>
              <a:gd name="connsiteX6" fmla="*/ 5790472 w 7487728"/>
              <a:gd name="connsiteY6" fmla="*/ 524156 h 1123511"/>
              <a:gd name="connsiteX7" fmla="*/ 6121437 w 7487728"/>
              <a:gd name="connsiteY7" fmla="*/ 627673 h 1123511"/>
              <a:gd name="connsiteX8" fmla="*/ 7487728 w 7487728"/>
              <a:gd name="connsiteY8" fmla="*/ 968236 h 1123511"/>
              <a:gd name="connsiteX0" fmla="*/ 0 w 7487728"/>
              <a:gd name="connsiteY0" fmla="*/ 1108459 h 1108459"/>
              <a:gd name="connsiteX1" fmla="*/ 845389 w 7487728"/>
              <a:gd name="connsiteY1" fmla="*/ 530490 h 1108459"/>
              <a:gd name="connsiteX2" fmla="*/ 2199736 w 7487728"/>
              <a:gd name="connsiteY2" fmla="*/ 797908 h 1108459"/>
              <a:gd name="connsiteX3" fmla="*/ 2328077 w 7487728"/>
              <a:gd name="connsiteY3" fmla="*/ 416134 h 1108459"/>
              <a:gd name="connsiteX4" fmla="*/ 3881887 w 7487728"/>
              <a:gd name="connsiteY4" fmla="*/ 4278 h 1108459"/>
              <a:gd name="connsiteX5" fmla="*/ 4602392 w 7487728"/>
              <a:gd name="connsiteY5" fmla="*/ 219938 h 1108459"/>
              <a:gd name="connsiteX6" fmla="*/ 5790472 w 7487728"/>
              <a:gd name="connsiteY6" fmla="*/ 509104 h 1108459"/>
              <a:gd name="connsiteX7" fmla="*/ 6121437 w 7487728"/>
              <a:gd name="connsiteY7" fmla="*/ 612621 h 1108459"/>
              <a:gd name="connsiteX8" fmla="*/ 7487728 w 7487728"/>
              <a:gd name="connsiteY8" fmla="*/ 953184 h 1108459"/>
              <a:gd name="connsiteX0" fmla="*/ 0 w 7487728"/>
              <a:gd name="connsiteY0" fmla="*/ 1108459 h 1108459"/>
              <a:gd name="connsiteX1" fmla="*/ 845389 w 7487728"/>
              <a:gd name="connsiteY1" fmla="*/ 530490 h 1108459"/>
              <a:gd name="connsiteX2" fmla="*/ 2199736 w 7487728"/>
              <a:gd name="connsiteY2" fmla="*/ 797908 h 1108459"/>
              <a:gd name="connsiteX3" fmla="*/ 2328077 w 7487728"/>
              <a:gd name="connsiteY3" fmla="*/ 416134 h 1108459"/>
              <a:gd name="connsiteX4" fmla="*/ 3881887 w 7487728"/>
              <a:gd name="connsiteY4" fmla="*/ 4278 h 1108459"/>
              <a:gd name="connsiteX5" fmla="*/ 4602392 w 7487728"/>
              <a:gd name="connsiteY5" fmla="*/ 219938 h 1108459"/>
              <a:gd name="connsiteX6" fmla="*/ 5790472 w 7487728"/>
              <a:gd name="connsiteY6" fmla="*/ 509104 h 1108459"/>
              <a:gd name="connsiteX7" fmla="*/ 6121437 w 7487728"/>
              <a:gd name="connsiteY7" fmla="*/ 612621 h 1108459"/>
              <a:gd name="connsiteX8" fmla="*/ 7487728 w 7487728"/>
              <a:gd name="connsiteY8" fmla="*/ 953184 h 1108459"/>
              <a:gd name="connsiteX0" fmla="*/ 0 w 7487728"/>
              <a:gd name="connsiteY0" fmla="*/ 1108459 h 1108459"/>
              <a:gd name="connsiteX1" fmla="*/ 845389 w 7487728"/>
              <a:gd name="connsiteY1" fmla="*/ 530490 h 1108459"/>
              <a:gd name="connsiteX2" fmla="*/ 2199736 w 7487728"/>
              <a:gd name="connsiteY2" fmla="*/ 797908 h 1108459"/>
              <a:gd name="connsiteX3" fmla="*/ 2328077 w 7487728"/>
              <a:gd name="connsiteY3" fmla="*/ 416134 h 1108459"/>
              <a:gd name="connsiteX4" fmla="*/ 3881887 w 7487728"/>
              <a:gd name="connsiteY4" fmla="*/ 4278 h 1108459"/>
              <a:gd name="connsiteX5" fmla="*/ 4602392 w 7487728"/>
              <a:gd name="connsiteY5" fmla="*/ 219938 h 1108459"/>
              <a:gd name="connsiteX6" fmla="*/ 5790472 w 7487728"/>
              <a:gd name="connsiteY6" fmla="*/ 509104 h 1108459"/>
              <a:gd name="connsiteX7" fmla="*/ 6121437 w 7487728"/>
              <a:gd name="connsiteY7" fmla="*/ 612621 h 1108459"/>
              <a:gd name="connsiteX8" fmla="*/ 7487728 w 7487728"/>
              <a:gd name="connsiteY8" fmla="*/ 953184 h 1108459"/>
              <a:gd name="connsiteX0" fmla="*/ 0 w 7487728"/>
              <a:gd name="connsiteY0" fmla="*/ 1108459 h 1108459"/>
              <a:gd name="connsiteX1" fmla="*/ 845389 w 7487728"/>
              <a:gd name="connsiteY1" fmla="*/ 530490 h 1108459"/>
              <a:gd name="connsiteX2" fmla="*/ 2199736 w 7487728"/>
              <a:gd name="connsiteY2" fmla="*/ 797908 h 1108459"/>
              <a:gd name="connsiteX3" fmla="*/ 2328077 w 7487728"/>
              <a:gd name="connsiteY3" fmla="*/ 416134 h 1108459"/>
              <a:gd name="connsiteX4" fmla="*/ 3881887 w 7487728"/>
              <a:gd name="connsiteY4" fmla="*/ 4278 h 1108459"/>
              <a:gd name="connsiteX5" fmla="*/ 4602392 w 7487728"/>
              <a:gd name="connsiteY5" fmla="*/ 219938 h 1108459"/>
              <a:gd name="connsiteX6" fmla="*/ 5790472 w 7487728"/>
              <a:gd name="connsiteY6" fmla="*/ 509104 h 1108459"/>
              <a:gd name="connsiteX7" fmla="*/ 6121437 w 7487728"/>
              <a:gd name="connsiteY7" fmla="*/ 612621 h 1108459"/>
              <a:gd name="connsiteX8" fmla="*/ 7487728 w 7487728"/>
              <a:gd name="connsiteY8" fmla="*/ 953184 h 1108459"/>
              <a:gd name="connsiteX0" fmla="*/ 0 w 7487728"/>
              <a:gd name="connsiteY0" fmla="*/ 1108459 h 1108459"/>
              <a:gd name="connsiteX1" fmla="*/ 845389 w 7487728"/>
              <a:gd name="connsiteY1" fmla="*/ 530490 h 1108459"/>
              <a:gd name="connsiteX2" fmla="*/ 2199736 w 7487728"/>
              <a:gd name="connsiteY2" fmla="*/ 797908 h 1108459"/>
              <a:gd name="connsiteX3" fmla="*/ 2328077 w 7487728"/>
              <a:gd name="connsiteY3" fmla="*/ 416134 h 1108459"/>
              <a:gd name="connsiteX4" fmla="*/ 3881887 w 7487728"/>
              <a:gd name="connsiteY4" fmla="*/ 4278 h 1108459"/>
              <a:gd name="connsiteX5" fmla="*/ 4602392 w 7487728"/>
              <a:gd name="connsiteY5" fmla="*/ 219938 h 1108459"/>
              <a:gd name="connsiteX6" fmla="*/ 5790472 w 7487728"/>
              <a:gd name="connsiteY6" fmla="*/ 509104 h 1108459"/>
              <a:gd name="connsiteX7" fmla="*/ 6121437 w 7487728"/>
              <a:gd name="connsiteY7" fmla="*/ 612621 h 1108459"/>
              <a:gd name="connsiteX8" fmla="*/ 7487728 w 7487728"/>
              <a:gd name="connsiteY8" fmla="*/ 953184 h 1108459"/>
              <a:gd name="connsiteX0" fmla="*/ 0 w 7487728"/>
              <a:gd name="connsiteY0" fmla="*/ 1108459 h 1108459"/>
              <a:gd name="connsiteX1" fmla="*/ 845389 w 7487728"/>
              <a:gd name="connsiteY1" fmla="*/ 530490 h 1108459"/>
              <a:gd name="connsiteX2" fmla="*/ 2199736 w 7487728"/>
              <a:gd name="connsiteY2" fmla="*/ 797908 h 1108459"/>
              <a:gd name="connsiteX3" fmla="*/ 2328077 w 7487728"/>
              <a:gd name="connsiteY3" fmla="*/ 416134 h 1108459"/>
              <a:gd name="connsiteX4" fmla="*/ 3881887 w 7487728"/>
              <a:gd name="connsiteY4" fmla="*/ 4278 h 1108459"/>
              <a:gd name="connsiteX5" fmla="*/ 4602392 w 7487728"/>
              <a:gd name="connsiteY5" fmla="*/ 219938 h 1108459"/>
              <a:gd name="connsiteX6" fmla="*/ 5790472 w 7487728"/>
              <a:gd name="connsiteY6" fmla="*/ 509104 h 1108459"/>
              <a:gd name="connsiteX7" fmla="*/ 6121437 w 7487728"/>
              <a:gd name="connsiteY7" fmla="*/ 612621 h 1108459"/>
              <a:gd name="connsiteX8" fmla="*/ 7487728 w 7487728"/>
              <a:gd name="connsiteY8" fmla="*/ 953184 h 1108459"/>
              <a:gd name="connsiteX0" fmla="*/ 0 w 7487728"/>
              <a:gd name="connsiteY0" fmla="*/ 1108459 h 1108459"/>
              <a:gd name="connsiteX1" fmla="*/ 845389 w 7487728"/>
              <a:gd name="connsiteY1" fmla="*/ 530490 h 1108459"/>
              <a:gd name="connsiteX2" fmla="*/ 2199736 w 7487728"/>
              <a:gd name="connsiteY2" fmla="*/ 797908 h 1108459"/>
              <a:gd name="connsiteX3" fmla="*/ 2328077 w 7487728"/>
              <a:gd name="connsiteY3" fmla="*/ 416134 h 1108459"/>
              <a:gd name="connsiteX4" fmla="*/ 3881887 w 7487728"/>
              <a:gd name="connsiteY4" fmla="*/ 4278 h 1108459"/>
              <a:gd name="connsiteX5" fmla="*/ 4602392 w 7487728"/>
              <a:gd name="connsiteY5" fmla="*/ 219938 h 1108459"/>
              <a:gd name="connsiteX6" fmla="*/ 5790472 w 7487728"/>
              <a:gd name="connsiteY6" fmla="*/ 509104 h 1108459"/>
              <a:gd name="connsiteX7" fmla="*/ 6121437 w 7487728"/>
              <a:gd name="connsiteY7" fmla="*/ 612621 h 1108459"/>
              <a:gd name="connsiteX8" fmla="*/ 7487728 w 7487728"/>
              <a:gd name="connsiteY8" fmla="*/ 953184 h 1108459"/>
              <a:gd name="connsiteX0" fmla="*/ 0 w 7487728"/>
              <a:gd name="connsiteY0" fmla="*/ 1108459 h 1108459"/>
              <a:gd name="connsiteX1" fmla="*/ 845389 w 7487728"/>
              <a:gd name="connsiteY1" fmla="*/ 530490 h 1108459"/>
              <a:gd name="connsiteX2" fmla="*/ 2199736 w 7487728"/>
              <a:gd name="connsiteY2" fmla="*/ 797908 h 1108459"/>
              <a:gd name="connsiteX3" fmla="*/ 2328077 w 7487728"/>
              <a:gd name="connsiteY3" fmla="*/ 416134 h 1108459"/>
              <a:gd name="connsiteX4" fmla="*/ 3881887 w 7487728"/>
              <a:gd name="connsiteY4" fmla="*/ 4278 h 1108459"/>
              <a:gd name="connsiteX5" fmla="*/ 4602392 w 7487728"/>
              <a:gd name="connsiteY5" fmla="*/ 219938 h 1108459"/>
              <a:gd name="connsiteX6" fmla="*/ 5790472 w 7487728"/>
              <a:gd name="connsiteY6" fmla="*/ 509104 h 1108459"/>
              <a:gd name="connsiteX7" fmla="*/ 6121437 w 7487728"/>
              <a:gd name="connsiteY7" fmla="*/ 612621 h 1108459"/>
              <a:gd name="connsiteX8" fmla="*/ 7487728 w 7487728"/>
              <a:gd name="connsiteY8" fmla="*/ 953184 h 1108459"/>
              <a:gd name="connsiteX0" fmla="*/ 0 w 7487728"/>
              <a:gd name="connsiteY0" fmla="*/ 1108459 h 1108459"/>
              <a:gd name="connsiteX1" fmla="*/ 845389 w 7487728"/>
              <a:gd name="connsiteY1" fmla="*/ 530490 h 1108459"/>
              <a:gd name="connsiteX2" fmla="*/ 2199736 w 7487728"/>
              <a:gd name="connsiteY2" fmla="*/ 797908 h 1108459"/>
              <a:gd name="connsiteX3" fmla="*/ 2328077 w 7487728"/>
              <a:gd name="connsiteY3" fmla="*/ 416134 h 1108459"/>
              <a:gd name="connsiteX4" fmla="*/ 3881887 w 7487728"/>
              <a:gd name="connsiteY4" fmla="*/ 4278 h 1108459"/>
              <a:gd name="connsiteX5" fmla="*/ 4602392 w 7487728"/>
              <a:gd name="connsiteY5" fmla="*/ 219938 h 1108459"/>
              <a:gd name="connsiteX6" fmla="*/ 5790472 w 7487728"/>
              <a:gd name="connsiteY6" fmla="*/ 509104 h 1108459"/>
              <a:gd name="connsiteX7" fmla="*/ 6121437 w 7487728"/>
              <a:gd name="connsiteY7" fmla="*/ 612621 h 1108459"/>
              <a:gd name="connsiteX8" fmla="*/ 7487728 w 7487728"/>
              <a:gd name="connsiteY8" fmla="*/ 953184 h 1108459"/>
              <a:gd name="connsiteX0" fmla="*/ 0 w 7487728"/>
              <a:gd name="connsiteY0" fmla="*/ 1108459 h 1108459"/>
              <a:gd name="connsiteX1" fmla="*/ 845389 w 7487728"/>
              <a:gd name="connsiteY1" fmla="*/ 530490 h 1108459"/>
              <a:gd name="connsiteX2" fmla="*/ 2199736 w 7487728"/>
              <a:gd name="connsiteY2" fmla="*/ 797908 h 1108459"/>
              <a:gd name="connsiteX3" fmla="*/ 2328077 w 7487728"/>
              <a:gd name="connsiteY3" fmla="*/ 416134 h 1108459"/>
              <a:gd name="connsiteX4" fmla="*/ 3881887 w 7487728"/>
              <a:gd name="connsiteY4" fmla="*/ 4278 h 1108459"/>
              <a:gd name="connsiteX5" fmla="*/ 4602392 w 7487728"/>
              <a:gd name="connsiteY5" fmla="*/ 219938 h 1108459"/>
              <a:gd name="connsiteX6" fmla="*/ 5790472 w 7487728"/>
              <a:gd name="connsiteY6" fmla="*/ 509104 h 1108459"/>
              <a:gd name="connsiteX7" fmla="*/ 6121437 w 7487728"/>
              <a:gd name="connsiteY7" fmla="*/ 612621 h 1108459"/>
              <a:gd name="connsiteX8" fmla="*/ 7487728 w 7487728"/>
              <a:gd name="connsiteY8" fmla="*/ 953184 h 1108459"/>
              <a:gd name="connsiteX0" fmla="*/ 0 w 7487728"/>
              <a:gd name="connsiteY0" fmla="*/ 1108459 h 1108459"/>
              <a:gd name="connsiteX1" fmla="*/ 845389 w 7487728"/>
              <a:gd name="connsiteY1" fmla="*/ 530490 h 1108459"/>
              <a:gd name="connsiteX2" fmla="*/ 2199736 w 7487728"/>
              <a:gd name="connsiteY2" fmla="*/ 797908 h 1108459"/>
              <a:gd name="connsiteX3" fmla="*/ 2328077 w 7487728"/>
              <a:gd name="connsiteY3" fmla="*/ 416134 h 1108459"/>
              <a:gd name="connsiteX4" fmla="*/ 3881887 w 7487728"/>
              <a:gd name="connsiteY4" fmla="*/ 4278 h 1108459"/>
              <a:gd name="connsiteX5" fmla="*/ 4602392 w 7487728"/>
              <a:gd name="connsiteY5" fmla="*/ 219938 h 1108459"/>
              <a:gd name="connsiteX6" fmla="*/ 5790472 w 7487728"/>
              <a:gd name="connsiteY6" fmla="*/ 509104 h 1108459"/>
              <a:gd name="connsiteX7" fmla="*/ 6121437 w 7487728"/>
              <a:gd name="connsiteY7" fmla="*/ 612621 h 1108459"/>
              <a:gd name="connsiteX8" fmla="*/ 7487728 w 7487728"/>
              <a:gd name="connsiteY8" fmla="*/ 953184 h 1108459"/>
              <a:gd name="connsiteX0" fmla="*/ 0 w 7487728"/>
              <a:gd name="connsiteY0" fmla="*/ 1108459 h 1108459"/>
              <a:gd name="connsiteX1" fmla="*/ 845389 w 7487728"/>
              <a:gd name="connsiteY1" fmla="*/ 530490 h 1108459"/>
              <a:gd name="connsiteX2" fmla="*/ 2199736 w 7487728"/>
              <a:gd name="connsiteY2" fmla="*/ 797908 h 1108459"/>
              <a:gd name="connsiteX3" fmla="*/ 2328077 w 7487728"/>
              <a:gd name="connsiteY3" fmla="*/ 416134 h 1108459"/>
              <a:gd name="connsiteX4" fmla="*/ 3881887 w 7487728"/>
              <a:gd name="connsiteY4" fmla="*/ 4278 h 1108459"/>
              <a:gd name="connsiteX5" fmla="*/ 4602392 w 7487728"/>
              <a:gd name="connsiteY5" fmla="*/ 219938 h 1108459"/>
              <a:gd name="connsiteX6" fmla="*/ 5790472 w 7487728"/>
              <a:gd name="connsiteY6" fmla="*/ 509104 h 1108459"/>
              <a:gd name="connsiteX7" fmla="*/ 6121437 w 7487728"/>
              <a:gd name="connsiteY7" fmla="*/ 612621 h 1108459"/>
              <a:gd name="connsiteX8" fmla="*/ 7487728 w 7487728"/>
              <a:gd name="connsiteY8" fmla="*/ 953184 h 1108459"/>
              <a:gd name="connsiteX0" fmla="*/ 0 w 7487728"/>
              <a:gd name="connsiteY0" fmla="*/ 1108459 h 1108459"/>
              <a:gd name="connsiteX1" fmla="*/ 845389 w 7487728"/>
              <a:gd name="connsiteY1" fmla="*/ 530490 h 1108459"/>
              <a:gd name="connsiteX2" fmla="*/ 2199736 w 7487728"/>
              <a:gd name="connsiteY2" fmla="*/ 797908 h 1108459"/>
              <a:gd name="connsiteX3" fmla="*/ 2328077 w 7487728"/>
              <a:gd name="connsiteY3" fmla="*/ 416134 h 1108459"/>
              <a:gd name="connsiteX4" fmla="*/ 3881887 w 7487728"/>
              <a:gd name="connsiteY4" fmla="*/ 4278 h 1108459"/>
              <a:gd name="connsiteX5" fmla="*/ 4602392 w 7487728"/>
              <a:gd name="connsiteY5" fmla="*/ 219938 h 1108459"/>
              <a:gd name="connsiteX6" fmla="*/ 5790472 w 7487728"/>
              <a:gd name="connsiteY6" fmla="*/ 509104 h 1108459"/>
              <a:gd name="connsiteX7" fmla="*/ 6121437 w 7487728"/>
              <a:gd name="connsiteY7" fmla="*/ 612621 h 1108459"/>
              <a:gd name="connsiteX8" fmla="*/ 7487728 w 7487728"/>
              <a:gd name="connsiteY8" fmla="*/ 953184 h 1108459"/>
              <a:gd name="connsiteX0" fmla="*/ 0 w 7487728"/>
              <a:gd name="connsiteY0" fmla="*/ 1108459 h 1108459"/>
              <a:gd name="connsiteX1" fmla="*/ 845389 w 7487728"/>
              <a:gd name="connsiteY1" fmla="*/ 530490 h 1108459"/>
              <a:gd name="connsiteX2" fmla="*/ 2199736 w 7487728"/>
              <a:gd name="connsiteY2" fmla="*/ 797908 h 1108459"/>
              <a:gd name="connsiteX3" fmla="*/ 2328077 w 7487728"/>
              <a:gd name="connsiteY3" fmla="*/ 416134 h 1108459"/>
              <a:gd name="connsiteX4" fmla="*/ 3881887 w 7487728"/>
              <a:gd name="connsiteY4" fmla="*/ 4278 h 1108459"/>
              <a:gd name="connsiteX5" fmla="*/ 4602392 w 7487728"/>
              <a:gd name="connsiteY5" fmla="*/ 219938 h 1108459"/>
              <a:gd name="connsiteX6" fmla="*/ 5790472 w 7487728"/>
              <a:gd name="connsiteY6" fmla="*/ 509104 h 1108459"/>
              <a:gd name="connsiteX7" fmla="*/ 6121437 w 7487728"/>
              <a:gd name="connsiteY7" fmla="*/ 612621 h 1108459"/>
              <a:gd name="connsiteX8" fmla="*/ 7487728 w 7487728"/>
              <a:gd name="connsiteY8" fmla="*/ 953184 h 1108459"/>
              <a:gd name="connsiteX0" fmla="*/ 0 w 7487728"/>
              <a:gd name="connsiteY0" fmla="*/ 1108459 h 1108459"/>
              <a:gd name="connsiteX1" fmla="*/ 845389 w 7487728"/>
              <a:gd name="connsiteY1" fmla="*/ 530490 h 1108459"/>
              <a:gd name="connsiteX2" fmla="*/ 2199736 w 7487728"/>
              <a:gd name="connsiteY2" fmla="*/ 797908 h 1108459"/>
              <a:gd name="connsiteX3" fmla="*/ 2328077 w 7487728"/>
              <a:gd name="connsiteY3" fmla="*/ 416134 h 1108459"/>
              <a:gd name="connsiteX4" fmla="*/ 3881887 w 7487728"/>
              <a:gd name="connsiteY4" fmla="*/ 4278 h 1108459"/>
              <a:gd name="connsiteX5" fmla="*/ 4602392 w 7487728"/>
              <a:gd name="connsiteY5" fmla="*/ 219938 h 1108459"/>
              <a:gd name="connsiteX6" fmla="*/ 5790472 w 7487728"/>
              <a:gd name="connsiteY6" fmla="*/ 509104 h 1108459"/>
              <a:gd name="connsiteX7" fmla="*/ 6121437 w 7487728"/>
              <a:gd name="connsiteY7" fmla="*/ 612621 h 1108459"/>
              <a:gd name="connsiteX8" fmla="*/ 7487728 w 7487728"/>
              <a:gd name="connsiteY8" fmla="*/ 953184 h 1108459"/>
              <a:gd name="connsiteX0" fmla="*/ 0 w 7487728"/>
              <a:gd name="connsiteY0" fmla="*/ 1108459 h 1108459"/>
              <a:gd name="connsiteX1" fmla="*/ 845389 w 7487728"/>
              <a:gd name="connsiteY1" fmla="*/ 530490 h 1108459"/>
              <a:gd name="connsiteX2" fmla="*/ 2199736 w 7487728"/>
              <a:gd name="connsiteY2" fmla="*/ 797908 h 1108459"/>
              <a:gd name="connsiteX3" fmla="*/ 2328077 w 7487728"/>
              <a:gd name="connsiteY3" fmla="*/ 416134 h 1108459"/>
              <a:gd name="connsiteX4" fmla="*/ 3881887 w 7487728"/>
              <a:gd name="connsiteY4" fmla="*/ 4278 h 1108459"/>
              <a:gd name="connsiteX5" fmla="*/ 4602392 w 7487728"/>
              <a:gd name="connsiteY5" fmla="*/ 219938 h 1108459"/>
              <a:gd name="connsiteX6" fmla="*/ 5790472 w 7487728"/>
              <a:gd name="connsiteY6" fmla="*/ 509104 h 1108459"/>
              <a:gd name="connsiteX7" fmla="*/ 6121437 w 7487728"/>
              <a:gd name="connsiteY7" fmla="*/ 612621 h 1108459"/>
              <a:gd name="connsiteX8" fmla="*/ 7487728 w 7487728"/>
              <a:gd name="connsiteY8" fmla="*/ 953184 h 1108459"/>
              <a:gd name="connsiteX0" fmla="*/ 0 w 7487728"/>
              <a:gd name="connsiteY0" fmla="*/ 1108459 h 1108459"/>
              <a:gd name="connsiteX1" fmla="*/ 845389 w 7487728"/>
              <a:gd name="connsiteY1" fmla="*/ 530490 h 1108459"/>
              <a:gd name="connsiteX2" fmla="*/ 2199736 w 7487728"/>
              <a:gd name="connsiteY2" fmla="*/ 797908 h 1108459"/>
              <a:gd name="connsiteX3" fmla="*/ 2328077 w 7487728"/>
              <a:gd name="connsiteY3" fmla="*/ 416134 h 1108459"/>
              <a:gd name="connsiteX4" fmla="*/ 3881887 w 7487728"/>
              <a:gd name="connsiteY4" fmla="*/ 4278 h 1108459"/>
              <a:gd name="connsiteX5" fmla="*/ 4602392 w 7487728"/>
              <a:gd name="connsiteY5" fmla="*/ 219938 h 1108459"/>
              <a:gd name="connsiteX6" fmla="*/ 5790472 w 7487728"/>
              <a:gd name="connsiteY6" fmla="*/ 509104 h 1108459"/>
              <a:gd name="connsiteX7" fmla="*/ 6121437 w 7487728"/>
              <a:gd name="connsiteY7" fmla="*/ 612621 h 1108459"/>
              <a:gd name="connsiteX8" fmla="*/ 7487728 w 7487728"/>
              <a:gd name="connsiteY8" fmla="*/ 953184 h 1108459"/>
              <a:gd name="connsiteX0" fmla="*/ 0 w 7487728"/>
              <a:gd name="connsiteY0" fmla="*/ 1108459 h 1108459"/>
              <a:gd name="connsiteX1" fmla="*/ 845389 w 7487728"/>
              <a:gd name="connsiteY1" fmla="*/ 530490 h 1108459"/>
              <a:gd name="connsiteX2" fmla="*/ 2199736 w 7487728"/>
              <a:gd name="connsiteY2" fmla="*/ 797908 h 1108459"/>
              <a:gd name="connsiteX3" fmla="*/ 2328077 w 7487728"/>
              <a:gd name="connsiteY3" fmla="*/ 416134 h 1108459"/>
              <a:gd name="connsiteX4" fmla="*/ 3881887 w 7487728"/>
              <a:gd name="connsiteY4" fmla="*/ 4278 h 1108459"/>
              <a:gd name="connsiteX5" fmla="*/ 4602392 w 7487728"/>
              <a:gd name="connsiteY5" fmla="*/ 219938 h 1108459"/>
              <a:gd name="connsiteX6" fmla="*/ 5790472 w 7487728"/>
              <a:gd name="connsiteY6" fmla="*/ 509104 h 1108459"/>
              <a:gd name="connsiteX7" fmla="*/ 6121437 w 7487728"/>
              <a:gd name="connsiteY7" fmla="*/ 612621 h 1108459"/>
              <a:gd name="connsiteX8" fmla="*/ 7487728 w 7487728"/>
              <a:gd name="connsiteY8" fmla="*/ 953184 h 1108459"/>
              <a:gd name="connsiteX0" fmla="*/ 0 w 7487728"/>
              <a:gd name="connsiteY0" fmla="*/ 1108459 h 1108459"/>
              <a:gd name="connsiteX1" fmla="*/ 845389 w 7487728"/>
              <a:gd name="connsiteY1" fmla="*/ 530490 h 1108459"/>
              <a:gd name="connsiteX2" fmla="*/ 2199736 w 7487728"/>
              <a:gd name="connsiteY2" fmla="*/ 797908 h 1108459"/>
              <a:gd name="connsiteX3" fmla="*/ 2328077 w 7487728"/>
              <a:gd name="connsiteY3" fmla="*/ 416134 h 1108459"/>
              <a:gd name="connsiteX4" fmla="*/ 3881887 w 7487728"/>
              <a:gd name="connsiteY4" fmla="*/ 4278 h 1108459"/>
              <a:gd name="connsiteX5" fmla="*/ 4602392 w 7487728"/>
              <a:gd name="connsiteY5" fmla="*/ 219938 h 1108459"/>
              <a:gd name="connsiteX6" fmla="*/ 5790472 w 7487728"/>
              <a:gd name="connsiteY6" fmla="*/ 509104 h 1108459"/>
              <a:gd name="connsiteX7" fmla="*/ 6121437 w 7487728"/>
              <a:gd name="connsiteY7" fmla="*/ 612621 h 1108459"/>
              <a:gd name="connsiteX8" fmla="*/ 7487728 w 7487728"/>
              <a:gd name="connsiteY8" fmla="*/ 953184 h 110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7728" h="1108459">
                <a:moveTo>
                  <a:pt x="0" y="1108459"/>
                </a:moveTo>
                <a:cubicBezTo>
                  <a:pt x="239383" y="845353"/>
                  <a:pt x="478766" y="582248"/>
                  <a:pt x="845389" y="530490"/>
                </a:cubicBezTo>
                <a:cubicBezTo>
                  <a:pt x="1212012" y="478732"/>
                  <a:pt x="2028998" y="860100"/>
                  <a:pt x="2199736" y="797908"/>
                </a:cubicBezTo>
                <a:cubicBezTo>
                  <a:pt x="2294098" y="597693"/>
                  <a:pt x="2225931" y="669176"/>
                  <a:pt x="2328077" y="416134"/>
                </a:cubicBezTo>
                <a:cubicBezTo>
                  <a:pt x="2515088" y="680677"/>
                  <a:pt x="3502835" y="36977"/>
                  <a:pt x="3881887" y="4278"/>
                </a:cubicBezTo>
                <a:cubicBezTo>
                  <a:pt x="4260939" y="-28421"/>
                  <a:pt x="4288538" y="134363"/>
                  <a:pt x="4602392" y="219938"/>
                </a:cubicBezTo>
                <a:cubicBezTo>
                  <a:pt x="4989933" y="319202"/>
                  <a:pt x="5402931" y="409840"/>
                  <a:pt x="5790472" y="509104"/>
                </a:cubicBezTo>
                <a:cubicBezTo>
                  <a:pt x="5926253" y="793776"/>
                  <a:pt x="5900794" y="845534"/>
                  <a:pt x="6121437" y="612621"/>
                </a:cubicBezTo>
                <a:lnTo>
                  <a:pt x="7487728" y="95318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5-Point Star 16"/>
          <p:cNvSpPr/>
          <p:nvPr/>
        </p:nvSpPr>
        <p:spPr>
          <a:xfrm>
            <a:off x="685800" y="2543353"/>
            <a:ext cx="45719" cy="545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5-Point Star 17"/>
          <p:cNvSpPr/>
          <p:nvPr/>
        </p:nvSpPr>
        <p:spPr>
          <a:xfrm>
            <a:off x="914400" y="2472258"/>
            <a:ext cx="45719" cy="545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5-Point Star 18"/>
          <p:cNvSpPr/>
          <p:nvPr/>
        </p:nvSpPr>
        <p:spPr>
          <a:xfrm>
            <a:off x="1677548" y="2091602"/>
            <a:ext cx="45719" cy="545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5-Point Star 19"/>
          <p:cNvSpPr/>
          <p:nvPr/>
        </p:nvSpPr>
        <p:spPr>
          <a:xfrm>
            <a:off x="1466201" y="1964734"/>
            <a:ext cx="45719" cy="545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5-Point Star 20"/>
          <p:cNvSpPr/>
          <p:nvPr/>
        </p:nvSpPr>
        <p:spPr>
          <a:xfrm>
            <a:off x="1290373" y="2178662"/>
            <a:ext cx="45719" cy="545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5-Point Star 21"/>
          <p:cNvSpPr/>
          <p:nvPr/>
        </p:nvSpPr>
        <p:spPr>
          <a:xfrm>
            <a:off x="1137468" y="2384765"/>
            <a:ext cx="45719" cy="545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5-Point Star 22"/>
          <p:cNvSpPr/>
          <p:nvPr/>
        </p:nvSpPr>
        <p:spPr>
          <a:xfrm>
            <a:off x="947323" y="2219438"/>
            <a:ext cx="45719" cy="545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5-Point Star 24"/>
          <p:cNvSpPr/>
          <p:nvPr/>
        </p:nvSpPr>
        <p:spPr>
          <a:xfrm>
            <a:off x="3079776" y="2163124"/>
            <a:ext cx="45719" cy="545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5-Point Star 27"/>
          <p:cNvSpPr/>
          <p:nvPr/>
        </p:nvSpPr>
        <p:spPr>
          <a:xfrm>
            <a:off x="2895600" y="2257826"/>
            <a:ext cx="45719" cy="545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5-Point Star 28"/>
          <p:cNvSpPr/>
          <p:nvPr/>
        </p:nvSpPr>
        <p:spPr>
          <a:xfrm>
            <a:off x="2667000" y="2339668"/>
            <a:ext cx="45719" cy="545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5-Point Star 29"/>
          <p:cNvSpPr/>
          <p:nvPr/>
        </p:nvSpPr>
        <p:spPr>
          <a:xfrm>
            <a:off x="2514600" y="2192158"/>
            <a:ext cx="45719" cy="545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5-Point Star 31"/>
          <p:cNvSpPr/>
          <p:nvPr/>
        </p:nvSpPr>
        <p:spPr>
          <a:xfrm>
            <a:off x="2078961" y="2118882"/>
            <a:ext cx="45719" cy="545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5-Point Star 32"/>
          <p:cNvSpPr/>
          <p:nvPr/>
        </p:nvSpPr>
        <p:spPr>
          <a:xfrm>
            <a:off x="1949424" y="2180572"/>
            <a:ext cx="45719" cy="545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5-Point Star 33"/>
          <p:cNvSpPr/>
          <p:nvPr/>
        </p:nvSpPr>
        <p:spPr>
          <a:xfrm>
            <a:off x="1828800" y="2002822"/>
            <a:ext cx="45719" cy="545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5-Point Star 34"/>
          <p:cNvSpPr/>
          <p:nvPr/>
        </p:nvSpPr>
        <p:spPr>
          <a:xfrm>
            <a:off x="8001000" y="2329567"/>
            <a:ext cx="54488"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5-Point Star 35"/>
          <p:cNvSpPr/>
          <p:nvPr/>
        </p:nvSpPr>
        <p:spPr>
          <a:xfrm>
            <a:off x="4648200" y="1515423"/>
            <a:ext cx="54488"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5-Point Star 36"/>
          <p:cNvSpPr/>
          <p:nvPr/>
        </p:nvSpPr>
        <p:spPr>
          <a:xfrm>
            <a:off x="4356479" y="1495828"/>
            <a:ext cx="54488"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5-Point Star 37"/>
          <p:cNvSpPr/>
          <p:nvPr/>
        </p:nvSpPr>
        <p:spPr>
          <a:xfrm>
            <a:off x="4114800" y="1638539"/>
            <a:ext cx="54488"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5-Point Star 38"/>
          <p:cNvSpPr/>
          <p:nvPr/>
        </p:nvSpPr>
        <p:spPr>
          <a:xfrm>
            <a:off x="3810000" y="1758825"/>
            <a:ext cx="54488"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0" name="5-Point Star 39"/>
          <p:cNvSpPr/>
          <p:nvPr/>
        </p:nvSpPr>
        <p:spPr>
          <a:xfrm>
            <a:off x="3585941" y="1832421"/>
            <a:ext cx="54488"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5-Point Star 41"/>
          <p:cNvSpPr/>
          <p:nvPr/>
        </p:nvSpPr>
        <p:spPr>
          <a:xfrm>
            <a:off x="3410129" y="1843387"/>
            <a:ext cx="54488"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3" name="5-Point Star 42"/>
          <p:cNvSpPr/>
          <p:nvPr/>
        </p:nvSpPr>
        <p:spPr>
          <a:xfrm>
            <a:off x="3324310" y="2176029"/>
            <a:ext cx="54488"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4" name="5-Point Star 43"/>
          <p:cNvSpPr/>
          <p:nvPr/>
        </p:nvSpPr>
        <p:spPr>
          <a:xfrm>
            <a:off x="1137468" y="2041964"/>
            <a:ext cx="54488"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5" name="5-Point Star 44"/>
          <p:cNvSpPr/>
          <p:nvPr/>
        </p:nvSpPr>
        <p:spPr>
          <a:xfrm>
            <a:off x="5666044" y="2060168"/>
            <a:ext cx="54488"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6" name="5-Point Star 45"/>
          <p:cNvSpPr/>
          <p:nvPr/>
        </p:nvSpPr>
        <p:spPr>
          <a:xfrm>
            <a:off x="5638800" y="1752397"/>
            <a:ext cx="54488"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7" name="5-Point Star 46"/>
          <p:cNvSpPr/>
          <p:nvPr/>
        </p:nvSpPr>
        <p:spPr>
          <a:xfrm>
            <a:off x="5382956" y="1887000"/>
            <a:ext cx="54488"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5-Point Star 47"/>
          <p:cNvSpPr/>
          <p:nvPr/>
        </p:nvSpPr>
        <p:spPr>
          <a:xfrm>
            <a:off x="5105400" y="1650711"/>
            <a:ext cx="54488"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9" name="5-Point Star 48"/>
          <p:cNvSpPr/>
          <p:nvPr/>
        </p:nvSpPr>
        <p:spPr>
          <a:xfrm>
            <a:off x="4876800" y="1448295"/>
            <a:ext cx="54488"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0" name="5-Point Star 49"/>
          <p:cNvSpPr/>
          <p:nvPr/>
        </p:nvSpPr>
        <p:spPr>
          <a:xfrm>
            <a:off x="5410200" y="1687211"/>
            <a:ext cx="54488"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5-Point Star 50"/>
          <p:cNvSpPr/>
          <p:nvPr/>
        </p:nvSpPr>
        <p:spPr>
          <a:xfrm>
            <a:off x="6705600" y="2285076"/>
            <a:ext cx="54488"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5-Point Star 51"/>
          <p:cNvSpPr/>
          <p:nvPr/>
        </p:nvSpPr>
        <p:spPr>
          <a:xfrm>
            <a:off x="6858000" y="2123302"/>
            <a:ext cx="54488"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3" name="5-Point Star 52"/>
          <p:cNvSpPr/>
          <p:nvPr/>
        </p:nvSpPr>
        <p:spPr>
          <a:xfrm>
            <a:off x="6485457" y="2439326"/>
            <a:ext cx="54488"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4" name="5-Point Star 53"/>
          <p:cNvSpPr/>
          <p:nvPr/>
        </p:nvSpPr>
        <p:spPr>
          <a:xfrm>
            <a:off x="6533045" y="2153169"/>
            <a:ext cx="54488"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5" name="5-Point Star 54"/>
          <p:cNvSpPr/>
          <p:nvPr/>
        </p:nvSpPr>
        <p:spPr>
          <a:xfrm>
            <a:off x="6279742" y="2177715"/>
            <a:ext cx="54488"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6" name="5-Point Star 55"/>
          <p:cNvSpPr/>
          <p:nvPr/>
        </p:nvSpPr>
        <p:spPr>
          <a:xfrm>
            <a:off x="6270112" y="1919376"/>
            <a:ext cx="54488"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7" name="5-Point Star 56"/>
          <p:cNvSpPr/>
          <p:nvPr/>
        </p:nvSpPr>
        <p:spPr>
          <a:xfrm>
            <a:off x="5993626" y="2050932"/>
            <a:ext cx="54488"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8" name="5-Point Star 57"/>
          <p:cNvSpPr/>
          <p:nvPr/>
        </p:nvSpPr>
        <p:spPr>
          <a:xfrm>
            <a:off x="7702419" y="2213889"/>
            <a:ext cx="54488"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9" name="5-Point Star 58"/>
          <p:cNvSpPr/>
          <p:nvPr/>
        </p:nvSpPr>
        <p:spPr>
          <a:xfrm>
            <a:off x="7398279" y="2194555"/>
            <a:ext cx="54488"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0" name="5-Point Star 59"/>
          <p:cNvSpPr/>
          <p:nvPr/>
        </p:nvSpPr>
        <p:spPr>
          <a:xfrm>
            <a:off x="7144976" y="2173443"/>
            <a:ext cx="54488"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2" name="5-Point Star 61"/>
          <p:cNvSpPr/>
          <p:nvPr/>
        </p:nvSpPr>
        <p:spPr>
          <a:xfrm>
            <a:off x="6912488" y="2355742"/>
            <a:ext cx="54488"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3" name="5-Point Star 62"/>
          <p:cNvSpPr/>
          <p:nvPr/>
        </p:nvSpPr>
        <p:spPr>
          <a:xfrm>
            <a:off x="5891989" y="1855281"/>
            <a:ext cx="54488"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5" name="5-Point Star 64"/>
          <p:cNvSpPr/>
          <p:nvPr/>
        </p:nvSpPr>
        <p:spPr>
          <a:xfrm>
            <a:off x="3094009" y="1901392"/>
            <a:ext cx="71741" cy="567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7" name="5-Point Star 66"/>
          <p:cNvSpPr/>
          <p:nvPr/>
        </p:nvSpPr>
        <p:spPr>
          <a:xfrm>
            <a:off x="2231361" y="2271282"/>
            <a:ext cx="45719" cy="545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8" name="Explosion 1 67"/>
          <p:cNvSpPr/>
          <p:nvPr/>
        </p:nvSpPr>
        <p:spPr>
          <a:xfrm>
            <a:off x="3992566" y="1884406"/>
            <a:ext cx="182881"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Explosion 1 68"/>
          <p:cNvSpPr/>
          <p:nvPr/>
        </p:nvSpPr>
        <p:spPr>
          <a:xfrm>
            <a:off x="2101820" y="2456171"/>
            <a:ext cx="182881"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Explosion 1 69"/>
          <p:cNvSpPr/>
          <p:nvPr/>
        </p:nvSpPr>
        <p:spPr>
          <a:xfrm>
            <a:off x="1828800" y="2604373"/>
            <a:ext cx="182881"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Explosion 1 70"/>
          <p:cNvSpPr/>
          <p:nvPr/>
        </p:nvSpPr>
        <p:spPr>
          <a:xfrm>
            <a:off x="1498032" y="2375234"/>
            <a:ext cx="182881"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Explosion 1 71"/>
          <p:cNvSpPr/>
          <p:nvPr/>
        </p:nvSpPr>
        <p:spPr>
          <a:xfrm>
            <a:off x="1145805" y="2657439"/>
            <a:ext cx="182881"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Explosion 1 72"/>
          <p:cNvSpPr/>
          <p:nvPr/>
        </p:nvSpPr>
        <p:spPr>
          <a:xfrm>
            <a:off x="3714702" y="2129742"/>
            <a:ext cx="182881"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Explosion 1 73"/>
          <p:cNvSpPr/>
          <p:nvPr/>
        </p:nvSpPr>
        <p:spPr>
          <a:xfrm>
            <a:off x="3393025" y="2317723"/>
            <a:ext cx="182881"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Explosion 1 74"/>
          <p:cNvSpPr/>
          <p:nvPr/>
        </p:nvSpPr>
        <p:spPr>
          <a:xfrm>
            <a:off x="2985832" y="2522196"/>
            <a:ext cx="182881"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Explosion 1 75"/>
          <p:cNvSpPr/>
          <p:nvPr/>
        </p:nvSpPr>
        <p:spPr>
          <a:xfrm>
            <a:off x="2649329" y="2543353"/>
            <a:ext cx="182881"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Explosion 1 76"/>
          <p:cNvSpPr/>
          <p:nvPr/>
        </p:nvSpPr>
        <p:spPr>
          <a:xfrm>
            <a:off x="2330505" y="2618066"/>
            <a:ext cx="182881"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Explosion 1 77"/>
          <p:cNvSpPr/>
          <p:nvPr/>
        </p:nvSpPr>
        <p:spPr>
          <a:xfrm>
            <a:off x="7706091" y="2585539"/>
            <a:ext cx="182881"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Explosion 1 78"/>
          <p:cNvSpPr/>
          <p:nvPr/>
        </p:nvSpPr>
        <p:spPr>
          <a:xfrm>
            <a:off x="5590680" y="2341592"/>
            <a:ext cx="182881"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Explosion 1 79"/>
          <p:cNvSpPr/>
          <p:nvPr/>
        </p:nvSpPr>
        <p:spPr>
          <a:xfrm>
            <a:off x="5266051" y="2259860"/>
            <a:ext cx="182881"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Explosion 1 80"/>
          <p:cNvSpPr/>
          <p:nvPr/>
        </p:nvSpPr>
        <p:spPr>
          <a:xfrm>
            <a:off x="5066829" y="1964912"/>
            <a:ext cx="182881"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Explosion 1 81"/>
          <p:cNvSpPr/>
          <p:nvPr/>
        </p:nvSpPr>
        <p:spPr>
          <a:xfrm>
            <a:off x="4721163" y="1953902"/>
            <a:ext cx="182881"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3" name="Explosion 1 82"/>
          <p:cNvSpPr/>
          <p:nvPr/>
        </p:nvSpPr>
        <p:spPr>
          <a:xfrm>
            <a:off x="4358776" y="1735165"/>
            <a:ext cx="182881"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Explosion 1 83"/>
          <p:cNvSpPr/>
          <p:nvPr/>
        </p:nvSpPr>
        <p:spPr>
          <a:xfrm>
            <a:off x="7416973" y="2437218"/>
            <a:ext cx="182881"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Explosion 1 84"/>
          <p:cNvSpPr/>
          <p:nvPr/>
        </p:nvSpPr>
        <p:spPr>
          <a:xfrm>
            <a:off x="7144976" y="2479098"/>
            <a:ext cx="182881"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Explosion 1 85"/>
          <p:cNvSpPr/>
          <p:nvPr/>
        </p:nvSpPr>
        <p:spPr>
          <a:xfrm>
            <a:off x="6279742" y="2716057"/>
            <a:ext cx="182881"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Explosion 1 86"/>
          <p:cNvSpPr/>
          <p:nvPr/>
        </p:nvSpPr>
        <p:spPr>
          <a:xfrm>
            <a:off x="5993626" y="2573329"/>
            <a:ext cx="182881"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Explosion 1 87"/>
          <p:cNvSpPr/>
          <p:nvPr/>
        </p:nvSpPr>
        <p:spPr>
          <a:xfrm>
            <a:off x="5989319" y="2338248"/>
            <a:ext cx="182881"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Explosion 1 88"/>
          <p:cNvSpPr/>
          <p:nvPr/>
        </p:nvSpPr>
        <p:spPr>
          <a:xfrm>
            <a:off x="8006497" y="2711090"/>
            <a:ext cx="182881"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1" name="Rectangle 90"/>
          <p:cNvSpPr/>
          <p:nvPr/>
        </p:nvSpPr>
        <p:spPr>
          <a:xfrm>
            <a:off x="8179131" y="5653980"/>
            <a:ext cx="1059906" cy="369332"/>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en-AU" dirty="0"/>
              <a:t>Time (hr)</a:t>
            </a:r>
          </a:p>
        </p:txBody>
      </p:sp>
      <p:sp>
        <p:nvSpPr>
          <p:cNvPr id="92" name="TextBox 91"/>
          <p:cNvSpPr txBox="1"/>
          <p:nvPr/>
        </p:nvSpPr>
        <p:spPr>
          <a:xfrm>
            <a:off x="0" y="1109970"/>
            <a:ext cx="596638" cy="369332"/>
          </a:xfrm>
          <a:prstGeom prst="rect">
            <a:avLst/>
          </a:prstGeom>
          <a:noFill/>
        </p:spPr>
        <p:txBody>
          <a:bodyPr wrap="none" rtlCol="0">
            <a:spAutoFit/>
          </a:bodyPr>
          <a:lstStyle/>
          <a:p>
            <a:r>
              <a:rPr lang="en-AU" b="1" dirty="0" smtClean="0"/>
              <a:t>MW</a:t>
            </a:r>
            <a:endParaRPr lang="en-AU" b="1" dirty="0"/>
          </a:p>
        </p:txBody>
      </p:sp>
      <p:sp>
        <p:nvSpPr>
          <p:cNvPr id="93" name="TextBox 92"/>
          <p:cNvSpPr txBox="1"/>
          <p:nvPr/>
        </p:nvSpPr>
        <p:spPr>
          <a:xfrm>
            <a:off x="8071200" y="2273041"/>
            <a:ext cx="1067921" cy="707886"/>
          </a:xfrm>
          <a:prstGeom prst="rect">
            <a:avLst/>
          </a:prstGeom>
          <a:noFill/>
        </p:spPr>
        <p:txBody>
          <a:bodyPr wrap="none" rtlCol="0">
            <a:spAutoFit/>
          </a:bodyPr>
          <a:lstStyle/>
          <a:p>
            <a:r>
              <a:rPr lang="en-AU" sz="2000" dirty="0" smtClean="0"/>
              <a:t>Demand</a:t>
            </a:r>
            <a:br>
              <a:rPr lang="en-AU" sz="2000" dirty="0" smtClean="0"/>
            </a:br>
            <a:r>
              <a:rPr lang="en-AU" sz="2000" dirty="0" smtClean="0"/>
              <a:t> Curve</a:t>
            </a:r>
            <a:endParaRPr lang="en-AU" sz="2000" dirty="0"/>
          </a:p>
        </p:txBody>
      </p:sp>
      <p:sp>
        <p:nvSpPr>
          <p:cNvPr id="94" name="TextBox 93"/>
          <p:cNvSpPr txBox="1"/>
          <p:nvPr/>
        </p:nvSpPr>
        <p:spPr>
          <a:xfrm>
            <a:off x="7658783" y="1475161"/>
            <a:ext cx="1515557" cy="707886"/>
          </a:xfrm>
          <a:prstGeom prst="rect">
            <a:avLst/>
          </a:prstGeom>
          <a:noFill/>
        </p:spPr>
        <p:txBody>
          <a:bodyPr wrap="square" rtlCol="0">
            <a:spAutoFit/>
          </a:bodyPr>
          <a:lstStyle/>
          <a:p>
            <a:r>
              <a:rPr lang="en-AU" sz="2000" dirty="0" err="1" smtClean="0"/>
              <a:t>Intermittant</a:t>
            </a:r>
            <a:r>
              <a:rPr lang="en-AU" sz="2000" dirty="0" smtClean="0"/>
              <a:t> supply</a:t>
            </a:r>
            <a:endParaRPr lang="en-AU" sz="2000" dirty="0"/>
          </a:p>
        </p:txBody>
      </p:sp>
      <p:sp>
        <p:nvSpPr>
          <p:cNvPr id="95" name="TextBox 94"/>
          <p:cNvSpPr txBox="1"/>
          <p:nvPr/>
        </p:nvSpPr>
        <p:spPr>
          <a:xfrm>
            <a:off x="1226334" y="1239897"/>
            <a:ext cx="2300630" cy="400110"/>
          </a:xfrm>
          <a:prstGeom prst="rect">
            <a:avLst/>
          </a:prstGeom>
          <a:noFill/>
        </p:spPr>
        <p:txBody>
          <a:bodyPr wrap="none" rtlCol="0">
            <a:spAutoFit/>
          </a:bodyPr>
          <a:lstStyle/>
          <a:p>
            <a:r>
              <a:rPr lang="en-AU" sz="2000" dirty="0" smtClean="0"/>
              <a:t>Wasted Intermittent</a:t>
            </a:r>
            <a:endParaRPr lang="en-AU" sz="2000" dirty="0"/>
          </a:p>
        </p:txBody>
      </p:sp>
      <p:sp>
        <p:nvSpPr>
          <p:cNvPr id="96" name="TextBox 95"/>
          <p:cNvSpPr txBox="1"/>
          <p:nvPr/>
        </p:nvSpPr>
        <p:spPr>
          <a:xfrm>
            <a:off x="640689" y="2903021"/>
            <a:ext cx="2307170" cy="400110"/>
          </a:xfrm>
          <a:prstGeom prst="rect">
            <a:avLst/>
          </a:prstGeom>
          <a:noFill/>
        </p:spPr>
        <p:txBody>
          <a:bodyPr wrap="none" rtlCol="0">
            <a:spAutoFit/>
          </a:bodyPr>
          <a:lstStyle/>
          <a:p>
            <a:r>
              <a:rPr lang="en-AU" sz="2000" dirty="0" smtClean="0"/>
              <a:t>Utilised Intermittent</a:t>
            </a:r>
            <a:endParaRPr lang="en-AU" sz="2000" dirty="0"/>
          </a:p>
        </p:txBody>
      </p:sp>
      <p:cxnSp>
        <p:nvCxnSpPr>
          <p:cNvPr id="98" name="Straight Arrow Connector 97"/>
          <p:cNvCxnSpPr>
            <a:stCxn id="95" idx="3"/>
          </p:cNvCxnSpPr>
          <p:nvPr/>
        </p:nvCxnSpPr>
        <p:spPr>
          <a:xfrm>
            <a:off x="3526964" y="1439952"/>
            <a:ext cx="653452" cy="718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a:off x="1313233" y="1632062"/>
            <a:ext cx="225596" cy="4683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6" idx="3"/>
          </p:cNvCxnSpPr>
          <p:nvPr/>
        </p:nvCxnSpPr>
        <p:spPr>
          <a:xfrm flipV="1">
            <a:off x="2947859" y="2490648"/>
            <a:ext cx="376451" cy="6124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354943" y="4331141"/>
            <a:ext cx="4622202" cy="1200329"/>
          </a:xfrm>
          <a:prstGeom prst="rect">
            <a:avLst/>
          </a:prstGeom>
          <a:noFill/>
          <a:ln w="25400">
            <a:solidFill>
              <a:schemeClr val="bg1"/>
            </a:solidFill>
          </a:ln>
        </p:spPr>
        <p:txBody>
          <a:bodyPr wrap="square" rtlCol="0">
            <a:spAutoFit/>
          </a:bodyPr>
          <a:lstStyle/>
          <a:p>
            <a:r>
              <a:rPr lang="en-AU" dirty="0" smtClean="0">
                <a:solidFill>
                  <a:schemeClr val="bg1"/>
                </a:solidFill>
              </a:rPr>
              <a:t>Wasted energy is money lost. As an alternative to storage and applying the law of large numbers what about creating value such as fixing CO</a:t>
            </a:r>
            <a:r>
              <a:rPr lang="en-AU" baseline="-25000" dirty="0" smtClean="0">
                <a:solidFill>
                  <a:schemeClr val="bg1"/>
                </a:solidFill>
              </a:rPr>
              <a:t>2</a:t>
            </a:r>
            <a:r>
              <a:rPr lang="en-AU" dirty="0" smtClean="0">
                <a:solidFill>
                  <a:schemeClr val="bg1"/>
                </a:solidFill>
              </a:rPr>
              <a:t> as carbonate in the </a:t>
            </a:r>
            <a:r>
              <a:rPr lang="en-AU" dirty="0" err="1" smtClean="0">
                <a:solidFill>
                  <a:schemeClr val="bg1"/>
                </a:solidFill>
              </a:rPr>
              <a:t>Syncarb</a:t>
            </a:r>
            <a:r>
              <a:rPr lang="en-AU" dirty="0" smtClean="0">
                <a:solidFill>
                  <a:schemeClr val="bg1"/>
                </a:solidFill>
              </a:rPr>
              <a:t> process?</a:t>
            </a:r>
            <a:endParaRPr lang="en-AU" dirty="0">
              <a:solidFill>
                <a:schemeClr val="bg1"/>
              </a:solidFill>
            </a:endParaRPr>
          </a:p>
        </p:txBody>
      </p:sp>
    </p:spTree>
    <p:extLst>
      <p:ext uri="{BB962C8B-B14F-4D97-AF65-F5344CB8AC3E}">
        <p14:creationId xmlns:p14="http://schemas.microsoft.com/office/powerpoint/2010/main" val="3644045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813" y="2502427"/>
            <a:ext cx="6332429" cy="2569496"/>
          </a:xfrm>
        </p:spPr>
        <p:txBody>
          <a:bodyPr>
            <a:normAutofit fontScale="92500"/>
          </a:bodyPr>
          <a:lstStyle/>
          <a:p>
            <a:pPr lvl="1">
              <a:tabLst>
                <a:tab pos="985838" algn="l"/>
                <a:tab pos="1431925" algn="l"/>
              </a:tabLst>
            </a:pPr>
            <a:r>
              <a:rPr lang="en-AU" sz="1600" dirty="0" smtClean="0"/>
              <a:t>Doing work that can be done on an intermittent basis</a:t>
            </a:r>
          </a:p>
          <a:p>
            <a:pPr lvl="2">
              <a:tabLst>
                <a:tab pos="985838" algn="l"/>
                <a:tab pos="1431925" algn="l"/>
              </a:tabLst>
            </a:pPr>
            <a:r>
              <a:rPr lang="en-AU" sz="1200" dirty="0" smtClean="0"/>
              <a:t>Pumping water or sewerage</a:t>
            </a:r>
          </a:p>
          <a:p>
            <a:pPr lvl="2">
              <a:tabLst>
                <a:tab pos="985838" algn="l"/>
                <a:tab pos="1431925" algn="l"/>
              </a:tabLst>
            </a:pPr>
            <a:r>
              <a:rPr lang="en-AU" sz="1200" dirty="0" smtClean="0"/>
              <a:t>Pushing heavy electric trains up hill</a:t>
            </a:r>
            <a:endParaRPr lang="en-AU" sz="1200" dirty="0"/>
          </a:p>
          <a:p>
            <a:pPr lvl="1">
              <a:tabLst>
                <a:tab pos="985838" algn="l"/>
                <a:tab pos="1431925" algn="l"/>
              </a:tabLst>
            </a:pPr>
            <a:r>
              <a:rPr lang="en-AU" sz="1600" dirty="0" smtClean="0"/>
              <a:t>New industrial </a:t>
            </a:r>
            <a:r>
              <a:rPr lang="en-AU" sz="1600" dirty="0"/>
              <a:t>p</a:t>
            </a:r>
            <a:r>
              <a:rPr lang="en-AU" sz="1600" dirty="0" smtClean="0"/>
              <a:t>rocesses &amp; technology</a:t>
            </a:r>
          </a:p>
          <a:p>
            <a:pPr lvl="2">
              <a:tabLst>
                <a:tab pos="985838" algn="l"/>
                <a:tab pos="1431925" algn="l"/>
              </a:tabLst>
            </a:pPr>
            <a:r>
              <a:rPr lang="en-AU" sz="1200" dirty="0" smtClean="0"/>
              <a:t>As manufacturing and mineral processing is upgraded new ways will be found to add value to the supply chain when electricity is cheaper during periods of oversupply.</a:t>
            </a:r>
          </a:p>
          <a:p>
            <a:pPr lvl="2">
              <a:tabLst>
                <a:tab pos="985838" algn="l"/>
                <a:tab pos="1431925" algn="l"/>
              </a:tabLst>
            </a:pPr>
            <a:r>
              <a:rPr lang="en-AU" sz="1200" dirty="0" smtClean="0"/>
              <a:t>Plant will be designed that can more variably be matched to the power supply.</a:t>
            </a:r>
          </a:p>
          <a:p>
            <a:pPr lvl="2">
              <a:tabLst>
                <a:tab pos="985838" algn="l"/>
                <a:tab pos="1431925" algn="l"/>
              </a:tabLst>
            </a:pPr>
            <a:r>
              <a:rPr lang="en-AU" sz="1200" dirty="0" smtClean="0"/>
              <a:t>Smart networks, improved process control and plastics and metals printing will allow smaller scale plants on a localised basis to efficiently compete with larger plants with the advantage that they will have reduced freight costs and more rapidly be able to scale production to match demand and therefore be able to take advantage of cheaper energy prices.</a:t>
            </a:r>
            <a:endParaRPr lang="en-AU" sz="1800" dirty="0"/>
          </a:p>
        </p:txBody>
      </p:sp>
      <p:sp>
        <p:nvSpPr>
          <p:cNvPr id="2" name="Title 1"/>
          <p:cNvSpPr>
            <a:spLocks noGrp="1"/>
          </p:cNvSpPr>
          <p:nvPr>
            <p:ph type="title"/>
          </p:nvPr>
        </p:nvSpPr>
        <p:spPr/>
        <p:txBody>
          <a:bodyPr>
            <a:normAutofit fontScale="90000"/>
          </a:bodyPr>
          <a:lstStyle/>
          <a:p>
            <a:r>
              <a:rPr lang="en-AU" sz="3600" dirty="0" smtClean="0"/>
              <a:t>New Strategies to Compensate for Variability</a:t>
            </a:r>
            <a:endParaRPr lang="en-AU" sz="3600" dirty="0"/>
          </a:p>
        </p:txBody>
      </p:sp>
      <p:sp>
        <p:nvSpPr>
          <p:cNvPr id="4" name="Footer Placeholder 3"/>
          <p:cNvSpPr>
            <a:spLocks noGrp="1"/>
          </p:cNvSpPr>
          <p:nvPr>
            <p:ph type="ftr" sz="quarter" idx="11"/>
          </p:nvPr>
        </p:nvSpPr>
        <p:spPr/>
        <p:txBody>
          <a:bodyPr/>
          <a:lstStyle/>
          <a:p>
            <a:r>
              <a:rPr lang="en-AU" smtClean="0"/>
              <a:t>Presentations downloadable from TecEco.com and CarbonSafe.com.  See also GaiaEngineering.com</a:t>
            </a:r>
            <a:endParaRPr lang="en-AU"/>
          </a:p>
        </p:txBody>
      </p:sp>
      <p:sp>
        <p:nvSpPr>
          <p:cNvPr id="6" name="TextBox 5"/>
          <p:cNvSpPr txBox="1"/>
          <p:nvPr/>
        </p:nvSpPr>
        <p:spPr>
          <a:xfrm>
            <a:off x="552091" y="5581820"/>
            <a:ext cx="8196373" cy="646331"/>
          </a:xfrm>
          <a:prstGeom prst="rect">
            <a:avLst/>
          </a:prstGeom>
          <a:solidFill>
            <a:srgbClr val="92D050"/>
          </a:solidFill>
          <a:ln w="12700">
            <a:solidFill>
              <a:schemeClr val="tx1"/>
            </a:solidFill>
          </a:ln>
        </p:spPr>
        <p:txBody>
          <a:bodyPr wrap="square" rtlCol="0">
            <a:spAutoFit/>
          </a:bodyPr>
          <a:lstStyle/>
          <a:p>
            <a:r>
              <a:rPr lang="en-AU" dirty="0" err="1" smtClean="0"/>
              <a:t>Syncarb</a:t>
            </a:r>
            <a:r>
              <a:rPr lang="en-AU" dirty="0" smtClean="0"/>
              <a:t> is an example of a process that can be scaled to match energy demand and supply</a:t>
            </a:r>
            <a:endParaRPr lang="en-AU" dirty="0"/>
          </a:p>
        </p:txBody>
      </p:sp>
      <p:sp>
        <p:nvSpPr>
          <p:cNvPr id="7" name="Content Placeholder 2"/>
          <p:cNvSpPr txBox="1">
            <a:spLocks/>
          </p:cNvSpPr>
          <p:nvPr/>
        </p:nvSpPr>
        <p:spPr>
          <a:xfrm>
            <a:off x="473813" y="561899"/>
            <a:ext cx="8352928" cy="21757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tabLst>
                <a:tab pos="985838" algn="l"/>
                <a:tab pos="1431925" algn="l"/>
              </a:tabLst>
            </a:pPr>
            <a:r>
              <a:rPr lang="en-AU" sz="2000" dirty="0" smtClean="0"/>
              <a:t>Develop technologies and processes that allow electricity consumption to be varied rapidly depending on a price signal.</a:t>
            </a:r>
          </a:p>
          <a:p>
            <a:pPr lvl="1">
              <a:tabLst>
                <a:tab pos="985838" algn="l"/>
                <a:tab pos="1431925" algn="l"/>
              </a:tabLst>
            </a:pPr>
            <a:r>
              <a:rPr lang="en-AU" sz="1600" dirty="0" smtClean="0"/>
              <a:t>New small scale home technologies</a:t>
            </a:r>
          </a:p>
          <a:p>
            <a:pPr lvl="2">
              <a:tabLst>
                <a:tab pos="985838" algn="l"/>
                <a:tab pos="1431925" algn="l"/>
              </a:tabLst>
            </a:pPr>
            <a:r>
              <a:rPr lang="en-AU" sz="1200" dirty="0" smtClean="0"/>
              <a:t>Will be made possible with cheap computer processors and communication over networks</a:t>
            </a:r>
          </a:p>
          <a:p>
            <a:pPr lvl="2">
              <a:tabLst>
                <a:tab pos="985838" algn="l"/>
                <a:tab pos="1431925" algn="l"/>
              </a:tabLst>
            </a:pPr>
            <a:r>
              <a:rPr lang="en-AU" sz="1200" dirty="0" smtClean="0"/>
              <a:t>Examples: Fridges that do not come on at the same time as meals are being cooked. Heat pumps that co-operate with stoves etc.</a:t>
            </a:r>
          </a:p>
          <a:p>
            <a:pPr lvl="2">
              <a:tabLst>
                <a:tab pos="985838" algn="l"/>
                <a:tab pos="1431925" algn="l"/>
              </a:tabLst>
            </a:pPr>
            <a:r>
              <a:rPr lang="en-AU" sz="1200" dirty="0" smtClean="0"/>
              <a:t>This will only happen if governments allow much more flexible energy pricing utilising computer networks for communication</a:t>
            </a:r>
            <a:endParaRPr lang="en-AU" sz="1800" dirty="0"/>
          </a:p>
        </p:txBody>
      </p:sp>
      <p:sp>
        <p:nvSpPr>
          <p:cNvPr id="5" name="Right Brace 4"/>
          <p:cNvSpPr/>
          <p:nvPr/>
        </p:nvSpPr>
        <p:spPr>
          <a:xfrm>
            <a:off x="6625726" y="2587925"/>
            <a:ext cx="517585" cy="2260120"/>
          </a:xfrm>
          <a:prstGeom prst="rightBrace">
            <a:avLst>
              <a:gd name="adj1" fmla="val 33333"/>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8" name="TextBox 7"/>
          <p:cNvSpPr txBox="1"/>
          <p:nvPr/>
        </p:nvSpPr>
        <p:spPr>
          <a:xfrm>
            <a:off x="7261811" y="2502427"/>
            <a:ext cx="1446429" cy="2585323"/>
          </a:xfrm>
          <a:prstGeom prst="rect">
            <a:avLst/>
          </a:prstGeom>
          <a:noFill/>
        </p:spPr>
        <p:txBody>
          <a:bodyPr wrap="square" rtlCol="0">
            <a:spAutoFit/>
          </a:bodyPr>
          <a:lstStyle/>
          <a:p>
            <a:r>
              <a:rPr lang="en-AU" dirty="0" smtClean="0"/>
              <a:t>Adding value with intermittent energy that would otherwise be in over supply &amp; wasted.</a:t>
            </a:r>
            <a:endParaRPr lang="en-AU" dirty="0"/>
          </a:p>
        </p:txBody>
      </p:sp>
    </p:spTree>
    <p:extLst>
      <p:ext uri="{BB962C8B-B14F-4D97-AF65-F5344CB8AC3E}">
        <p14:creationId xmlns:p14="http://schemas.microsoft.com/office/powerpoint/2010/main" val="2806544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Moving Forward ?</a:t>
            </a:r>
            <a:endParaRPr lang="en-AU" dirty="0"/>
          </a:p>
        </p:txBody>
      </p:sp>
      <p:sp>
        <p:nvSpPr>
          <p:cNvPr id="5" name="Content Placeholder 4"/>
          <p:cNvSpPr>
            <a:spLocks noGrp="1"/>
          </p:cNvSpPr>
          <p:nvPr>
            <p:ph idx="1"/>
          </p:nvPr>
        </p:nvSpPr>
        <p:spPr>
          <a:xfrm>
            <a:off x="395536" y="1046587"/>
            <a:ext cx="8352928" cy="4767618"/>
          </a:xfrm>
        </p:spPr>
        <p:txBody>
          <a:bodyPr>
            <a:normAutofit fontScale="77500" lnSpcReduction="20000"/>
          </a:bodyPr>
          <a:lstStyle/>
          <a:p>
            <a:r>
              <a:rPr lang="en-AU" dirty="0" smtClean="0"/>
              <a:t>Less energy, smarter and more service orientated economies.</a:t>
            </a:r>
          </a:p>
          <a:p>
            <a:pPr lvl="1"/>
            <a:r>
              <a:rPr lang="en-AU" dirty="0" smtClean="0"/>
              <a:t>Dematerialisation is starting to happen in China</a:t>
            </a:r>
          </a:p>
          <a:p>
            <a:r>
              <a:rPr lang="en-AU" dirty="0" smtClean="0"/>
              <a:t>More renewables</a:t>
            </a:r>
          </a:p>
          <a:p>
            <a:pPr lvl="1"/>
            <a:r>
              <a:rPr lang="en-AU" dirty="0" smtClean="0"/>
              <a:t>Slowing down because of lower natural gas prices</a:t>
            </a:r>
          </a:p>
          <a:p>
            <a:pPr lvl="1"/>
            <a:r>
              <a:rPr lang="en-AU" dirty="0"/>
              <a:t>Wider </a:t>
            </a:r>
            <a:r>
              <a:rPr lang="en-AU" dirty="0" smtClean="0"/>
              <a:t>networks so the law of large numbers applies</a:t>
            </a:r>
          </a:p>
          <a:p>
            <a:pPr lvl="1"/>
            <a:r>
              <a:rPr lang="en-AU" dirty="0" smtClean="0"/>
              <a:t>New technical paradigms</a:t>
            </a:r>
          </a:p>
          <a:p>
            <a:r>
              <a:rPr lang="en-AU" dirty="0" smtClean="0"/>
              <a:t>Energy </a:t>
            </a:r>
            <a:r>
              <a:rPr lang="en-AU" dirty="0"/>
              <a:t>with price signals. Demand, supply and supply sources matched by intelligent IT </a:t>
            </a:r>
            <a:r>
              <a:rPr lang="en-AU" dirty="0" smtClean="0"/>
              <a:t>systems working in smart grids</a:t>
            </a:r>
          </a:p>
          <a:p>
            <a:pPr lvl="1"/>
            <a:r>
              <a:rPr lang="en-AU" dirty="0" smtClean="0"/>
              <a:t>Prosumer energy (Producers who are also consumers)</a:t>
            </a:r>
          </a:p>
          <a:p>
            <a:r>
              <a:rPr lang="en-AU" dirty="0" smtClean="0"/>
              <a:t>More efficient storage</a:t>
            </a:r>
            <a:endParaRPr lang="en-AU" dirty="0"/>
          </a:p>
          <a:p>
            <a:r>
              <a:rPr lang="en-AU" dirty="0" smtClean="0"/>
              <a:t>Use waste energy to create value</a:t>
            </a:r>
          </a:p>
        </p:txBody>
      </p:sp>
      <p:sp>
        <p:nvSpPr>
          <p:cNvPr id="3" name="Footer Placeholder 2"/>
          <p:cNvSpPr>
            <a:spLocks noGrp="1"/>
          </p:cNvSpPr>
          <p:nvPr>
            <p:ph type="ftr" sz="quarter" idx="11"/>
          </p:nvPr>
        </p:nvSpPr>
        <p:spPr/>
        <p:txBody>
          <a:bodyPr/>
          <a:lstStyle/>
          <a:p>
            <a:r>
              <a:rPr lang="en-AU" smtClean="0"/>
              <a:t>Presentations downloadable from TecEco.com and CarbonSafe.com.  See also GaiaEngineering.com</a:t>
            </a:r>
            <a:endParaRPr lang="en-AU"/>
          </a:p>
        </p:txBody>
      </p:sp>
    </p:spTree>
    <p:extLst>
      <p:ext uri="{BB962C8B-B14F-4D97-AF65-F5344CB8AC3E}">
        <p14:creationId xmlns:p14="http://schemas.microsoft.com/office/powerpoint/2010/main" val="4044163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Renewable Energy Sources</a:t>
            </a:r>
            <a:endParaRPr lang="en-AU" dirty="0"/>
          </a:p>
        </p:txBody>
      </p:sp>
      <p:sp>
        <p:nvSpPr>
          <p:cNvPr id="4" name="Footer Placeholder 3"/>
          <p:cNvSpPr>
            <a:spLocks noGrp="1"/>
          </p:cNvSpPr>
          <p:nvPr>
            <p:ph type="ftr" sz="quarter" idx="11"/>
          </p:nvPr>
        </p:nvSpPr>
        <p:spPr/>
        <p:txBody>
          <a:bodyPr/>
          <a:lstStyle/>
          <a:p>
            <a:r>
              <a:rPr lang="en-AU" smtClean="0"/>
              <a:t>Presentations downloadable from TecEco.com and CarbonSafe.com.  See also GaiaEngineering.com</a:t>
            </a:r>
            <a:endParaRPr lang="en-AU"/>
          </a:p>
        </p:txBody>
      </p:sp>
      <p:graphicFrame>
        <p:nvGraphicFramePr>
          <p:cNvPr id="7" name="Table 6"/>
          <p:cNvGraphicFramePr>
            <a:graphicFrameLocks noGrp="1"/>
          </p:cNvGraphicFramePr>
          <p:nvPr>
            <p:extLst/>
          </p:nvPr>
        </p:nvGraphicFramePr>
        <p:xfrm>
          <a:off x="564543" y="848360"/>
          <a:ext cx="8189842" cy="5394960"/>
        </p:xfrm>
        <a:graphic>
          <a:graphicData uri="http://schemas.openxmlformats.org/drawingml/2006/table">
            <a:tbl>
              <a:tblPr firstRow="1" bandRow="1">
                <a:tableStyleId>{F5AB1C69-6EDB-4FF4-983F-18BD219EF322}</a:tableStyleId>
              </a:tblPr>
              <a:tblGrid>
                <a:gridCol w="978010"/>
                <a:gridCol w="3292036"/>
                <a:gridCol w="1490418"/>
                <a:gridCol w="1260537"/>
                <a:gridCol w="1168841"/>
              </a:tblGrid>
              <a:tr h="370840">
                <a:tc>
                  <a:txBody>
                    <a:bodyPr/>
                    <a:lstStyle/>
                    <a:p>
                      <a:r>
                        <a:rPr lang="en-AU" sz="1200" dirty="0" smtClean="0"/>
                        <a:t>Type of Energy</a:t>
                      </a:r>
                      <a:endParaRPr lang="en-AU" sz="1200" dirty="0"/>
                    </a:p>
                  </a:txBody>
                  <a:tcPr/>
                </a:tc>
                <a:tc>
                  <a:txBody>
                    <a:bodyPr/>
                    <a:lstStyle/>
                    <a:p>
                      <a:r>
                        <a:rPr lang="en-AU" sz="1200" dirty="0" smtClean="0"/>
                        <a:t>Description</a:t>
                      </a:r>
                      <a:endParaRPr lang="en-A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Intermittent</a:t>
                      </a:r>
                      <a:r>
                        <a:rPr lang="en-AU" sz="1200" baseline="0" dirty="0" smtClean="0"/>
                        <a:t> or Fixed</a:t>
                      </a:r>
                      <a:endParaRPr lang="en-AU" sz="1200" dirty="0"/>
                    </a:p>
                  </a:txBody>
                  <a:tcPr/>
                </a:tc>
                <a:tc>
                  <a:txBody>
                    <a:bodyPr/>
                    <a:lstStyle/>
                    <a:p>
                      <a:r>
                        <a:rPr lang="en-AU" sz="1200" dirty="0" smtClean="0"/>
                        <a:t>Elasticity or Flexibility</a:t>
                      </a:r>
                      <a:endParaRPr lang="en-AU" sz="1200" dirty="0"/>
                    </a:p>
                  </a:txBody>
                  <a:tcPr/>
                </a:tc>
                <a:tc>
                  <a:txBody>
                    <a:bodyPr/>
                    <a:lstStyle/>
                    <a:p>
                      <a:r>
                        <a:rPr lang="en-AU" sz="1200" dirty="0" smtClean="0"/>
                        <a:t>Net Emissions</a:t>
                      </a:r>
                      <a:endParaRPr lang="en-AU" sz="1200" dirty="0"/>
                    </a:p>
                  </a:txBody>
                  <a:tcPr/>
                </a:tc>
              </a:tr>
              <a:tr h="370840">
                <a:tc>
                  <a:txBody>
                    <a:bodyPr/>
                    <a:lstStyle/>
                    <a:p>
                      <a:r>
                        <a:rPr lang="en-AU" sz="1200" dirty="0" smtClean="0"/>
                        <a:t>Water</a:t>
                      </a:r>
                      <a:endParaRPr lang="en-AU" sz="1200" dirty="0"/>
                    </a:p>
                  </a:txBody>
                  <a:tcPr/>
                </a:tc>
                <a:tc>
                  <a:txBody>
                    <a:bodyPr/>
                    <a:lstStyle/>
                    <a:p>
                      <a:r>
                        <a:rPr lang="en-AU" sz="1200" dirty="0" smtClean="0"/>
                        <a:t>Hydro</a:t>
                      </a:r>
                      <a:r>
                        <a:rPr lang="en-AU" sz="1200" baseline="0" dirty="0" smtClean="0"/>
                        <a:t> power </a:t>
                      </a:r>
                      <a:r>
                        <a:rPr lang="en-AU" sz="1200" b="0" i="0" kern="1200" dirty="0" smtClean="0">
                          <a:solidFill>
                            <a:schemeClr val="dk1"/>
                          </a:solidFill>
                          <a:effectLst/>
                          <a:latin typeface="+mn-lt"/>
                          <a:ea typeface="+mn-ea"/>
                          <a:cs typeface="+mn-cs"/>
                        </a:rPr>
                        <a:t>captures the energy of flowing water in rivers and</a:t>
                      </a:r>
                      <a:r>
                        <a:rPr lang="en-AU" sz="1200" b="0" i="0" kern="1200" baseline="0" dirty="0" smtClean="0">
                          <a:solidFill>
                            <a:schemeClr val="dk1"/>
                          </a:solidFill>
                          <a:effectLst/>
                          <a:latin typeface="+mn-lt"/>
                          <a:ea typeface="+mn-ea"/>
                          <a:cs typeface="+mn-cs"/>
                        </a:rPr>
                        <a:t> </a:t>
                      </a:r>
                      <a:r>
                        <a:rPr lang="en-AU" sz="1200" b="0" i="0" kern="1200" dirty="0" smtClean="0">
                          <a:solidFill>
                            <a:schemeClr val="dk1"/>
                          </a:solidFill>
                          <a:effectLst/>
                          <a:latin typeface="+mn-lt"/>
                          <a:ea typeface="+mn-ea"/>
                          <a:cs typeface="+mn-cs"/>
                        </a:rPr>
                        <a:t>streams to generate electricity. </a:t>
                      </a:r>
                      <a:endParaRPr lang="en-A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Fixed</a:t>
                      </a:r>
                      <a:endParaRPr lang="en-AU" sz="1200" dirty="0"/>
                    </a:p>
                  </a:txBody>
                  <a:tcPr/>
                </a:tc>
                <a:tc>
                  <a:txBody>
                    <a:bodyPr/>
                    <a:lstStyle/>
                    <a:p>
                      <a:r>
                        <a:rPr lang="en-AU" sz="1200" dirty="0" smtClean="0"/>
                        <a:t>Easily</a:t>
                      </a:r>
                      <a:r>
                        <a:rPr lang="en-AU" sz="1200" baseline="0" dirty="0" smtClean="0"/>
                        <a:t> changed</a:t>
                      </a:r>
                      <a:endParaRPr lang="en-AU" sz="1200" dirty="0"/>
                    </a:p>
                  </a:txBody>
                  <a:tcPr/>
                </a:tc>
                <a:tc>
                  <a:txBody>
                    <a:bodyPr/>
                    <a:lstStyle/>
                    <a:p>
                      <a:r>
                        <a:rPr lang="en-AU" sz="1200" dirty="0" smtClean="0"/>
                        <a:t>None or low</a:t>
                      </a:r>
                      <a:endParaRPr lang="en-AU" sz="1200" dirty="0"/>
                    </a:p>
                  </a:txBody>
                  <a:tcPr/>
                </a:tc>
              </a:tr>
              <a:tr h="370840">
                <a:tc>
                  <a:txBody>
                    <a:bodyPr/>
                    <a:lstStyle/>
                    <a:p>
                      <a:r>
                        <a:rPr lang="en-AU" sz="1200" dirty="0" smtClean="0"/>
                        <a:t>Tidal &amp; River Flow</a:t>
                      </a:r>
                      <a:endParaRPr lang="en-A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Hydro</a:t>
                      </a:r>
                      <a:r>
                        <a:rPr lang="en-AU" sz="1200" baseline="0" dirty="0" smtClean="0"/>
                        <a:t> kinetic power </a:t>
                      </a:r>
                      <a:r>
                        <a:rPr lang="en-AU" sz="1200" b="0" i="0" kern="1200" dirty="0" smtClean="0">
                          <a:solidFill>
                            <a:schemeClr val="dk1"/>
                          </a:solidFill>
                          <a:effectLst/>
                          <a:latin typeface="+mn-lt"/>
                          <a:ea typeface="+mn-ea"/>
                          <a:cs typeface="+mn-cs"/>
                        </a:rPr>
                        <a:t>captures the energy of flowing water in tides and rivers without a significant fall to generate</a:t>
                      </a:r>
                      <a:r>
                        <a:rPr lang="en-AU" sz="1200" b="0" i="0" kern="1200" baseline="0" dirty="0" smtClean="0">
                          <a:solidFill>
                            <a:schemeClr val="dk1"/>
                          </a:solidFill>
                          <a:effectLst/>
                          <a:latin typeface="+mn-lt"/>
                          <a:ea typeface="+mn-ea"/>
                          <a:cs typeface="+mn-cs"/>
                        </a:rPr>
                        <a:t> electricity</a:t>
                      </a:r>
                      <a:r>
                        <a:rPr lang="en-AU" sz="1200" b="0" i="0" kern="1200" dirty="0" smtClean="0">
                          <a:solidFill>
                            <a:schemeClr val="dk1"/>
                          </a:solidFill>
                          <a:effectLst/>
                          <a:latin typeface="+mn-lt"/>
                          <a:ea typeface="+mn-ea"/>
                          <a:cs typeface="+mn-cs"/>
                        </a:rPr>
                        <a:t>. </a:t>
                      </a:r>
                      <a:endParaRPr lang="en-AU" sz="1200" dirty="0"/>
                    </a:p>
                  </a:txBody>
                  <a:tcPr/>
                </a:tc>
                <a:tc>
                  <a:txBody>
                    <a:bodyPr/>
                    <a:lstStyle/>
                    <a:p>
                      <a:r>
                        <a:rPr lang="en-AU" sz="1200" dirty="0" smtClean="0"/>
                        <a:t>Variable</a:t>
                      </a:r>
                      <a:r>
                        <a:rPr lang="en-AU" sz="1200" baseline="0" dirty="0" smtClean="0"/>
                        <a:t> predictable</a:t>
                      </a:r>
                      <a:endParaRPr lang="en-AU" sz="1200" dirty="0"/>
                    </a:p>
                  </a:txBody>
                  <a:tcPr/>
                </a:tc>
                <a:tc>
                  <a:txBody>
                    <a:bodyPr/>
                    <a:lstStyle/>
                    <a:p>
                      <a:r>
                        <a:rPr lang="en-AU" sz="1200" dirty="0" smtClean="0"/>
                        <a:t>Not</a:t>
                      </a:r>
                      <a:r>
                        <a:rPr lang="en-AU" sz="1200" baseline="0" dirty="0" smtClean="0"/>
                        <a:t> easily changed</a:t>
                      </a:r>
                      <a:endParaRPr lang="en-AU" sz="1200" dirty="0"/>
                    </a:p>
                  </a:txBody>
                  <a:tcPr/>
                </a:tc>
                <a:tc>
                  <a:txBody>
                    <a:bodyPr/>
                    <a:lstStyle/>
                    <a:p>
                      <a:r>
                        <a:rPr lang="en-AU" sz="1200" dirty="0" smtClean="0"/>
                        <a:t>None</a:t>
                      </a:r>
                      <a:r>
                        <a:rPr lang="en-AU" sz="1200" baseline="0" dirty="0" smtClean="0"/>
                        <a:t> or low</a:t>
                      </a:r>
                      <a:endParaRPr lang="en-AU" sz="1200" dirty="0"/>
                    </a:p>
                  </a:txBody>
                  <a:tcPr/>
                </a:tc>
              </a:tr>
              <a:tr h="370840">
                <a:tc>
                  <a:txBody>
                    <a:bodyPr/>
                    <a:lstStyle/>
                    <a:p>
                      <a:r>
                        <a:rPr lang="en-AU" sz="1200" dirty="0" smtClean="0"/>
                        <a:t>Wind</a:t>
                      </a:r>
                      <a:endParaRPr lang="en-A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dk1"/>
                          </a:solidFill>
                          <a:effectLst/>
                          <a:latin typeface="+mn-lt"/>
                          <a:ea typeface="+mn-ea"/>
                          <a:cs typeface="+mn-cs"/>
                        </a:rPr>
                        <a:t>Wind power harnesses the energy generated by the movement of air in the earth’s atmosphere to drive electricity-generating turbines. </a:t>
                      </a:r>
                      <a:endParaRPr lang="en-AU" sz="1200" dirty="0"/>
                    </a:p>
                  </a:txBody>
                  <a:tcPr/>
                </a:tc>
                <a:tc>
                  <a:txBody>
                    <a:bodyPr/>
                    <a:lstStyle/>
                    <a:p>
                      <a:r>
                        <a:rPr lang="en-AU" sz="1200" dirty="0" smtClean="0"/>
                        <a:t>Variable</a:t>
                      </a:r>
                      <a:r>
                        <a:rPr lang="en-AU" sz="1200" baseline="0" dirty="0" smtClean="0"/>
                        <a:t> but predictable to some extent depending on location</a:t>
                      </a:r>
                      <a:endParaRPr lang="en-AU" sz="1200" dirty="0"/>
                    </a:p>
                  </a:txBody>
                  <a:tcPr/>
                </a:tc>
                <a:tc>
                  <a:txBody>
                    <a:bodyPr/>
                    <a:lstStyle/>
                    <a:p>
                      <a:r>
                        <a:rPr lang="en-AU" sz="1200" dirty="0" smtClean="0"/>
                        <a:t>Cannot generate more than the wind energy available but can generate less</a:t>
                      </a:r>
                      <a:endParaRPr lang="en-AU" sz="1200" dirty="0"/>
                    </a:p>
                  </a:txBody>
                  <a:tcPr/>
                </a:tc>
                <a:tc>
                  <a:txBody>
                    <a:bodyPr/>
                    <a:lstStyle/>
                    <a:p>
                      <a:r>
                        <a:rPr lang="en-AU" sz="1200" dirty="0" smtClean="0"/>
                        <a:t>None or low</a:t>
                      </a:r>
                      <a:endParaRPr lang="en-AU" sz="1200" dirty="0"/>
                    </a:p>
                  </a:txBody>
                  <a:tcPr/>
                </a:tc>
              </a:tr>
              <a:tr h="370840">
                <a:tc>
                  <a:txBody>
                    <a:bodyPr/>
                    <a:lstStyle/>
                    <a:p>
                      <a:r>
                        <a:rPr lang="en-AU" sz="1200" dirty="0" smtClean="0"/>
                        <a:t>Solar</a:t>
                      </a:r>
                      <a:endParaRPr lang="en-A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dk1"/>
                          </a:solidFill>
                          <a:effectLst/>
                          <a:latin typeface="+mn-lt"/>
                          <a:ea typeface="+mn-ea"/>
                          <a:cs typeface="+mn-cs"/>
                        </a:rPr>
                        <a:t>Solar power harnesses the sun’s energy to produce electricity as well as solar heating and cooling.</a:t>
                      </a:r>
                      <a:endParaRPr lang="en-A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Variable</a:t>
                      </a:r>
                      <a:r>
                        <a:rPr lang="en-AU" sz="1200" baseline="0" dirty="0" smtClean="0"/>
                        <a:t> but predictable to some extent depending on location</a:t>
                      </a:r>
                      <a:endParaRPr lang="en-A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Cannot generate more than the solar energy available but can generate less</a:t>
                      </a:r>
                      <a:endParaRPr lang="en-A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None or low</a:t>
                      </a:r>
                      <a:endParaRPr lang="en-AU" sz="1200" dirty="0"/>
                    </a:p>
                  </a:txBody>
                  <a:tcPr/>
                </a:tc>
              </a:tr>
              <a:tr h="370840">
                <a:tc>
                  <a:txBody>
                    <a:bodyPr/>
                    <a:lstStyle/>
                    <a:p>
                      <a:r>
                        <a:rPr lang="en-AU" sz="1200" dirty="0" smtClean="0"/>
                        <a:t>Biomass</a:t>
                      </a:r>
                      <a:endParaRPr lang="en-A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dk1"/>
                          </a:solidFill>
                          <a:effectLst/>
                          <a:latin typeface="+mn-lt"/>
                          <a:ea typeface="+mn-ea"/>
                          <a:cs typeface="+mn-cs"/>
                        </a:rPr>
                        <a:t>Biomass energy sources are used to generate electricity and provide direct heating</a:t>
                      </a:r>
                      <a:endParaRPr lang="en-A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Variable</a:t>
                      </a:r>
                      <a:r>
                        <a:rPr lang="en-AU" sz="1200" baseline="0" dirty="0" smtClean="0"/>
                        <a:t> over time and controllable</a:t>
                      </a:r>
                      <a:endParaRPr lang="en-A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Cannot generate</a:t>
                      </a:r>
                      <a:r>
                        <a:rPr lang="en-AU" sz="1200" baseline="0" dirty="0" smtClean="0"/>
                        <a:t> more than plant capacity or supply of biomass</a:t>
                      </a:r>
                      <a:endParaRPr lang="en-A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Sequestration</a:t>
                      </a:r>
                      <a:r>
                        <a:rPr lang="en-AU" sz="1200" baseline="0" dirty="0" smtClean="0"/>
                        <a:t> and emissions balanced.</a:t>
                      </a:r>
                      <a:endParaRPr lang="en-AU" sz="1200" dirty="0"/>
                    </a:p>
                  </a:txBody>
                  <a:tcPr/>
                </a:tc>
              </a:tr>
              <a:tr h="370840">
                <a:tc>
                  <a:txBody>
                    <a:bodyPr/>
                    <a:lstStyle/>
                    <a:p>
                      <a:r>
                        <a:rPr lang="en-AU" sz="1200" dirty="0" smtClean="0"/>
                        <a:t>Geothermal</a:t>
                      </a:r>
                      <a:endParaRPr lang="en-A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dk1"/>
                          </a:solidFill>
                          <a:effectLst/>
                          <a:latin typeface="+mn-lt"/>
                          <a:ea typeface="+mn-ea"/>
                          <a:cs typeface="+mn-cs"/>
                        </a:rPr>
                        <a:t>Geothermal energy exploits naturally occurring high temperatures, located relatively close to the surface</a:t>
                      </a:r>
                      <a:endParaRPr lang="en-A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Variable and controllable</a:t>
                      </a:r>
                      <a:endParaRPr lang="en-A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Easily changed</a:t>
                      </a:r>
                      <a:endParaRPr lang="en-A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None or low</a:t>
                      </a:r>
                      <a:endParaRPr lang="en-AU" sz="1200" dirty="0"/>
                    </a:p>
                  </a:txBody>
                  <a:tcPr/>
                </a:tc>
              </a:tr>
            </a:tbl>
          </a:graphicData>
        </a:graphic>
      </p:graphicFrame>
    </p:spTree>
    <p:extLst>
      <p:ext uri="{BB962C8B-B14F-4D97-AF65-F5344CB8AC3E}">
        <p14:creationId xmlns:p14="http://schemas.microsoft.com/office/powerpoint/2010/main" val="4288019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770" y="40694"/>
            <a:ext cx="8352928" cy="764704"/>
          </a:xfrm>
        </p:spPr>
        <p:txBody>
          <a:bodyPr>
            <a:normAutofit/>
          </a:bodyPr>
          <a:lstStyle/>
          <a:p>
            <a:r>
              <a:rPr lang="en-US" sz="3600" dirty="0" smtClean="0"/>
              <a:t>Globally Available Solar and Wind Energy</a:t>
            </a:r>
            <a:endParaRPr lang="en-AU" sz="3600" dirty="0"/>
          </a:p>
        </p:txBody>
      </p:sp>
      <p:sp>
        <p:nvSpPr>
          <p:cNvPr id="3" name="Footer Placeholder 2"/>
          <p:cNvSpPr>
            <a:spLocks noGrp="1"/>
          </p:cNvSpPr>
          <p:nvPr>
            <p:ph type="ftr" sz="quarter" idx="11"/>
          </p:nvPr>
        </p:nvSpPr>
        <p:spPr>
          <a:xfrm>
            <a:off x="1739388" y="6524416"/>
            <a:ext cx="5688632" cy="268139"/>
          </a:xfrm>
        </p:spPr>
        <p:txBody>
          <a:bodyPr/>
          <a:lstStyle/>
          <a:p>
            <a:r>
              <a:rPr lang="en-AU" smtClean="0"/>
              <a:t>Presentations downloadable from TecEco.com and CarbonSafe.com.  See also GaiaEngineering.com</a:t>
            </a:r>
            <a:endParaRPr lang="en-AU"/>
          </a:p>
        </p:txBody>
      </p:sp>
      <p:pic>
        <p:nvPicPr>
          <p:cNvPr id="6" name="Picture 5"/>
          <p:cNvPicPr>
            <a:picLocks noChangeAspect="1"/>
          </p:cNvPicPr>
          <p:nvPr/>
        </p:nvPicPr>
        <p:blipFill>
          <a:blip r:embed="rId2"/>
          <a:stretch>
            <a:fillRect/>
          </a:stretch>
        </p:blipFill>
        <p:spPr>
          <a:xfrm>
            <a:off x="4642234" y="3760934"/>
            <a:ext cx="3978304" cy="2207710"/>
          </a:xfrm>
          <a:prstGeom prst="rect">
            <a:avLst/>
          </a:prstGeom>
        </p:spPr>
      </p:pic>
      <p:pic>
        <p:nvPicPr>
          <p:cNvPr id="8" name="Picture 7"/>
          <p:cNvPicPr>
            <a:picLocks noChangeAspect="1"/>
          </p:cNvPicPr>
          <p:nvPr/>
        </p:nvPicPr>
        <p:blipFill>
          <a:blip r:embed="rId3"/>
          <a:stretch>
            <a:fillRect/>
          </a:stretch>
        </p:blipFill>
        <p:spPr>
          <a:xfrm>
            <a:off x="395536" y="749375"/>
            <a:ext cx="4044930" cy="2034064"/>
          </a:xfrm>
          <a:prstGeom prst="rect">
            <a:avLst/>
          </a:prstGeom>
        </p:spPr>
      </p:pic>
      <p:sp>
        <p:nvSpPr>
          <p:cNvPr id="12" name="TextBox 11"/>
          <p:cNvSpPr txBox="1"/>
          <p:nvPr/>
        </p:nvSpPr>
        <p:spPr>
          <a:xfrm>
            <a:off x="5284742" y="5890310"/>
            <a:ext cx="3359649" cy="307777"/>
          </a:xfrm>
          <a:prstGeom prst="rect">
            <a:avLst/>
          </a:prstGeom>
          <a:noFill/>
        </p:spPr>
        <p:txBody>
          <a:bodyPr wrap="square" rtlCol="0">
            <a:spAutoFit/>
          </a:bodyPr>
          <a:lstStyle/>
          <a:p>
            <a:r>
              <a:rPr lang="en-US" sz="1400" dirty="0" smtClean="0"/>
              <a:t>Global Horizontal Irradiation 2013</a:t>
            </a:r>
            <a:endParaRPr lang="en-AU" sz="1400" dirty="0"/>
          </a:p>
        </p:txBody>
      </p:sp>
      <p:sp>
        <p:nvSpPr>
          <p:cNvPr id="13" name="TextBox 12"/>
          <p:cNvSpPr txBox="1"/>
          <p:nvPr/>
        </p:nvSpPr>
        <p:spPr>
          <a:xfrm>
            <a:off x="1282707" y="2720286"/>
            <a:ext cx="2270588" cy="307777"/>
          </a:xfrm>
          <a:prstGeom prst="rect">
            <a:avLst/>
          </a:prstGeom>
          <a:noFill/>
        </p:spPr>
        <p:txBody>
          <a:bodyPr wrap="square" rtlCol="0">
            <a:spAutoFit/>
          </a:bodyPr>
          <a:lstStyle/>
          <a:p>
            <a:r>
              <a:rPr lang="en-US" sz="1400" dirty="0" smtClean="0"/>
              <a:t>Annual wind energy onshore</a:t>
            </a:r>
            <a:endParaRPr lang="en-AU" sz="1400" dirty="0"/>
          </a:p>
        </p:txBody>
      </p:sp>
      <p:sp>
        <p:nvSpPr>
          <p:cNvPr id="14" name="TextBox 13"/>
          <p:cNvSpPr txBox="1"/>
          <p:nvPr/>
        </p:nvSpPr>
        <p:spPr>
          <a:xfrm>
            <a:off x="5609613" y="2720740"/>
            <a:ext cx="2293531" cy="307777"/>
          </a:xfrm>
          <a:prstGeom prst="rect">
            <a:avLst/>
          </a:prstGeom>
          <a:noFill/>
        </p:spPr>
        <p:txBody>
          <a:bodyPr wrap="square" rtlCol="0">
            <a:spAutoFit/>
          </a:bodyPr>
          <a:lstStyle/>
          <a:p>
            <a:r>
              <a:rPr lang="en-US" sz="1400" dirty="0" smtClean="0"/>
              <a:t>Annual wind energy offshore</a:t>
            </a:r>
            <a:endParaRPr lang="en-AU" sz="1400" dirty="0"/>
          </a:p>
        </p:txBody>
      </p:sp>
      <p:sp>
        <p:nvSpPr>
          <p:cNvPr id="15" name="TextBox 14"/>
          <p:cNvSpPr txBox="1"/>
          <p:nvPr/>
        </p:nvSpPr>
        <p:spPr>
          <a:xfrm>
            <a:off x="388090" y="3027017"/>
            <a:ext cx="4254144"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Most countries have either intensive wind or solar energy.</a:t>
            </a:r>
          </a:p>
          <a:p>
            <a:pPr marL="285750" indent="-285750">
              <a:buFont typeface="Arial" panose="020B0604020202020204" pitchFamily="34" charset="0"/>
              <a:buChar char="•"/>
            </a:pPr>
            <a:r>
              <a:rPr lang="en-US" dirty="0" smtClean="0"/>
              <a:t>Some countries have both.</a:t>
            </a:r>
          </a:p>
          <a:p>
            <a:pPr marL="285750" indent="-285750">
              <a:buFont typeface="Arial" panose="020B0604020202020204" pitchFamily="34" charset="0"/>
              <a:buChar char="•"/>
            </a:pPr>
            <a:r>
              <a:rPr lang="en-US" dirty="0" smtClean="0"/>
              <a:t>Solar and wind only accounts for 13% of world energy consumption.</a:t>
            </a:r>
          </a:p>
          <a:p>
            <a:endParaRPr lang="en-AU" dirty="0"/>
          </a:p>
        </p:txBody>
      </p:sp>
      <p:sp>
        <p:nvSpPr>
          <p:cNvPr id="17" name="TextBox 16"/>
          <p:cNvSpPr txBox="1"/>
          <p:nvPr/>
        </p:nvSpPr>
        <p:spPr>
          <a:xfrm>
            <a:off x="4586507" y="3011062"/>
            <a:ext cx="4089757" cy="369332"/>
          </a:xfrm>
          <a:prstGeom prst="rect">
            <a:avLst/>
          </a:prstGeom>
          <a:noFill/>
        </p:spPr>
        <p:txBody>
          <a:bodyPr wrap="square" rtlCol="0">
            <a:spAutoFit/>
          </a:bodyPr>
          <a:lstStyle/>
          <a:p>
            <a:r>
              <a:rPr lang="en-US" sz="900" dirty="0" smtClean="0"/>
              <a:t>Figure A &amp; B: Global potential for </a:t>
            </a:r>
            <a:r>
              <a:rPr lang="en-US" sz="900" dirty="0"/>
              <a:t>wind-generated electricity, </a:t>
            </a:r>
            <a:r>
              <a:rPr lang="en-US" sz="900" dirty="0">
                <a:hlinkClick r:id="rId4"/>
              </a:rPr>
              <a:t>http://</a:t>
            </a:r>
            <a:r>
              <a:rPr lang="en-US" sz="900" dirty="0" smtClean="0">
                <a:hlinkClick r:id="rId4"/>
              </a:rPr>
              <a:t>www.pnas.org/content/106/27/10933/F2.expansion.html</a:t>
            </a:r>
            <a:r>
              <a:rPr lang="en-US" sz="900" dirty="0" smtClean="0"/>
              <a:t> </a:t>
            </a:r>
            <a:endParaRPr lang="en-AU" sz="9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2234" y="749375"/>
            <a:ext cx="3945175" cy="204287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341" y="4541965"/>
            <a:ext cx="3544488" cy="1668930"/>
          </a:xfrm>
          <a:prstGeom prst="rect">
            <a:avLst/>
          </a:prstGeom>
        </p:spPr>
      </p:pic>
    </p:spTree>
    <p:extLst>
      <p:ext uri="{BB962C8B-B14F-4D97-AF65-F5344CB8AC3E}">
        <p14:creationId xmlns:p14="http://schemas.microsoft.com/office/powerpoint/2010/main" val="1524748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Technical Paradigms</a:t>
            </a:r>
            <a:endParaRPr lang="en-AU" dirty="0"/>
          </a:p>
        </p:txBody>
      </p:sp>
      <p:sp>
        <p:nvSpPr>
          <p:cNvPr id="3" name="Footer Placeholder 2"/>
          <p:cNvSpPr>
            <a:spLocks noGrp="1"/>
          </p:cNvSpPr>
          <p:nvPr>
            <p:ph type="ftr" sz="quarter" idx="11"/>
          </p:nvPr>
        </p:nvSpPr>
        <p:spPr/>
        <p:txBody>
          <a:bodyPr/>
          <a:lstStyle/>
          <a:p>
            <a:r>
              <a:rPr lang="en-AU" smtClean="0"/>
              <a:t>Presentations downloadable from TecEco.com and CarbonSafe.com.  See also GaiaEngineering.com</a:t>
            </a:r>
            <a:endParaRPr lang="en-AU"/>
          </a:p>
        </p:txBody>
      </p:sp>
      <p:sp>
        <p:nvSpPr>
          <p:cNvPr id="4" name="Text Box 3"/>
          <p:cNvSpPr txBox="1">
            <a:spLocks noChangeArrowheads="1"/>
          </p:cNvSpPr>
          <p:nvPr/>
        </p:nvSpPr>
        <p:spPr bwMode="auto">
          <a:xfrm>
            <a:off x="352425" y="797484"/>
            <a:ext cx="8439150" cy="133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2" tIns="45680" rIns="91352" bIns="45680">
            <a:spAutoFit/>
          </a:bodyPr>
          <a:lstStyle>
            <a:defPPr>
              <a:defRPr lang="en-AU"/>
            </a:defPPr>
            <a:lvl1pPr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1pPr>
            <a:lvl2pPr marL="4572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2pPr>
            <a:lvl3pPr marL="9144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3pPr>
            <a:lvl4pPr marL="13716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4pPr>
            <a:lvl5pPr marL="18288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5pPr>
            <a:lvl6pPr marL="2286000" algn="l" defTabSz="914400" rtl="0" eaLnBrk="1" latinLnBrk="0" hangingPunct="1">
              <a:defRPr sz="1400" kern="1200">
                <a:solidFill>
                  <a:schemeClr val="tx1"/>
                </a:solidFill>
                <a:latin typeface="Arial Unicode MS" panose="020B0604020202020204" pitchFamily="34" charset="-128"/>
                <a:ea typeface="+mn-ea"/>
                <a:cs typeface="+mn-cs"/>
              </a:defRPr>
            </a:lvl6pPr>
            <a:lvl7pPr marL="2743200" algn="l" defTabSz="914400" rtl="0" eaLnBrk="1" latinLnBrk="0" hangingPunct="1">
              <a:defRPr sz="1400" kern="1200">
                <a:solidFill>
                  <a:schemeClr val="tx1"/>
                </a:solidFill>
                <a:latin typeface="Arial Unicode MS" panose="020B0604020202020204" pitchFamily="34" charset="-128"/>
                <a:ea typeface="+mn-ea"/>
                <a:cs typeface="+mn-cs"/>
              </a:defRPr>
            </a:lvl7pPr>
            <a:lvl8pPr marL="3200400" algn="l" defTabSz="914400" rtl="0" eaLnBrk="1" latinLnBrk="0" hangingPunct="1">
              <a:defRPr sz="1400" kern="1200">
                <a:solidFill>
                  <a:schemeClr val="tx1"/>
                </a:solidFill>
                <a:latin typeface="Arial Unicode MS" panose="020B0604020202020204" pitchFamily="34" charset="-128"/>
                <a:ea typeface="+mn-ea"/>
                <a:cs typeface="+mn-cs"/>
              </a:defRPr>
            </a:lvl8pPr>
            <a:lvl9pPr marL="3657600" algn="l" defTabSz="914400" rtl="0" eaLnBrk="1" latinLnBrk="0" hangingPunct="1">
              <a:defRPr sz="1400" kern="1200">
                <a:solidFill>
                  <a:schemeClr val="tx1"/>
                </a:solidFill>
                <a:latin typeface="Arial Unicode MS" panose="020B0604020202020204" pitchFamily="34" charset="-128"/>
                <a:ea typeface="+mn-ea"/>
                <a:cs typeface="+mn-cs"/>
              </a:defRPr>
            </a:lvl9pPr>
          </a:lstStyle>
          <a:p>
            <a:pPr marL="0" lvl="1"/>
            <a:r>
              <a:rPr lang="en-AU" altLang="en-US" sz="2400" dirty="0">
                <a:latin typeface="Arial Unicode MS" panose="020B0604020202020204" pitchFamily="34" charset="-128"/>
              </a:rPr>
              <a:t>“By enabling us to make productive use of particular raw materials, technology determines what constitutes a physical </a:t>
            </a:r>
            <a:r>
              <a:rPr lang="en-AU" altLang="en-US" sz="2400" dirty="0" smtClean="0">
                <a:latin typeface="Arial Unicode MS" panose="020B0604020202020204" pitchFamily="34" charset="-128"/>
              </a:rPr>
              <a:t>resource”</a:t>
            </a:r>
            <a:br>
              <a:rPr lang="en-AU" altLang="en-US" sz="2400" dirty="0" smtClean="0">
                <a:latin typeface="Arial Unicode MS" panose="020B0604020202020204" pitchFamily="34" charset="-128"/>
              </a:rPr>
            </a:br>
            <a:r>
              <a:rPr lang="en-AU" altLang="en-US" sz="900" dirty="0" smtClean="0">
                <a:latin typeface="Arial Unicode MS" panose="020B0604020202020204" pitchFamily="34" charset="-128"/>
              </a:rPr>
              <a:t>	Source: </a:t>
            </a:r>
            <a:r>
              <a:rPr lang="en-US" altLang="en-US" sz="900" dirty="0" err="1" smtClean="0"/>
              <a:t>Pilzer</a:t>
            </a:r>
            <a:r>
              <a:rPr lang="en-US" altLang="en-US" sz="900" dirty="0"/>
              <a:t>, Paul Zane, Unlimited Wealth, The Theory and Practice of Economic Alchemy, Crown Publishers Inc. New </a:t>
            </a:r>
            <a:r>
              <a:rPr lang="en-US" altLang="en-US" sz="900" dirty="0" smtClean="0"/>
              <a:t>York.1990</a:t>
            </a:r>
            <a:endParaRPr lang="en-AU" altLang="en-US" sz="2400" dirty="0">
              <a:latin typeface="Arial Unicode MS" panose="020B0604020202020204" pitchFamily="34" charset="-128"/>
            </a:endParaRPr>
          </a:p>
        </p:txBody>
      </p:sp>
      <p:sp>
        <p:nvSpPr>
          <p:cNvPr id="5" name="Text Box 4"/>
          <p:cNvSpPr txBox="1">
            <a:spLocks noChangeArrowheads="1"/>
          </p:cNvSpPr>
          <p:nvPr/>
        </p:nvSpPr>
        <p:spPr bwMode="auto">
          <a:xfrm>
            <a:off x="465137" y="4328757"/>
            <a:ext cx="8213725" cy="1815882"/>
          </a:xfrm>
          <a:prstGeom prst="rect">
            <a:avLst/>
          </a:prstGeom>
          <a:solidFill>
            <a:srgbClr val="FFFF99"/>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AU"/>
            </a:defPPr>
            <a:lvl1pPr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1pPr>
            <a:lvl2pPr marL="4572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2pPr>
            <a:lvl3pPr marL="9144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3pPr>
            <a:lvl4pPr marL="13716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4pPr>
            <a:lvl5pPr marL="18288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5pPr>
            <a:lvl6pPr marL="2286000" algn="l" defTabSz="914400" rtl="0" eaLnBrk="1" latinLnBrk="0" hangingPunct="1">
              <a:defRPr sz="1400" kern="1200">
                <a:solidFill>
                  <a:schemeClr val="tx1"/>
                </a:solidFill>
                <a:latin typeface="Arial Unicode MS" panose="020B0604020202020204" pitchFamily="34" charset="-128"/>
                <a:ea typeface="+mn-ea"/>
                <a:cs typeface="+mn-cs"/>
              </a:defRPr>
            </a:lvl6pPr>
            <a:lvl7pPr marL="2743200" algn="l" defTabSz="914400" rtl="0" eaLnBrk="1" latinLnBrk="0" hangingPunct="1">
              <a:defRPr sz="1400" kern="1200">
                <a:solidFill>
                  <a:schemeClr val="tx1"/>
                </a:solidFill>
                <a:latin typeface="Arial Unicode MS" panose="020B0604020202020204" pitchFamily="34" charset="-128"/>
                <a:ea typeface="+mn-ea"/>
                <a:cs typeface="+mn-cs"/>
              </a:defRPr>
            </a:lvl7pPr>
            <a:lvl8pPr marL="3200400" algn="l" defTabSz="914400" rtl="0" eaLnBrk="1" latinLnBrk="0" hangingPunct="1">
              <a:defRPr sz="1400" kern="1200">
                <a:solidFill>
                  <a:schemeClr val="tx1"/>
                </a:solidFill>
                <a:latin typeface="Arial Unicode MS" panose="020B0604020202020204" pitchFamily="34" charset="-128"/>
                <a:ea typeface="+mn-ea"/>
                <a:cs typeface="+mn-cs"/>
              </a:defRPr>
            </a:lvl8pPr>
            <a:lvl9pPr marL="3657600" algn="l" defTabSz="914400" rtl="0" eaLnBrk="1" latinLnBrk="0" hangingPunct="1">
              <a:defRPr sz="1400" kern="1200">
                <a:solidFill>
                  <a:schemeClr val="tx1"/>
                </a:solidFill>
                <a:latin typeface="Arial Unicode MS" panose="020B0604020202020204" pitchFamily="34" charset="-128"/>
                <a:ea typeface="+mn-ea"/>
                <a:cs typeface="+mn-cs"/>
              </a:defRPr>
            </a:lvl9pPr>
          </a:lstStyle>
          <a:p>
            <a:r>
              <a:rPr lang="en-US" altLang="en-US" sz="2800" b="1" dirty="0">
                <a:latin typeface="Arial" panose="020B0604020202020204" pitchFamily="34" charset="0"/>
              </a:rPr>
              <a:t>We must </a:t>
            </a:r>
            <a:r>
              <a:rPr lang="en-US" altLang="en-US" sz="2800" b="1" dirty="0" smtClean="0">
                <a:latin typeface="Arial" panose="020B0604020202020204" pitchFamily="34" charset="0"/>
              </a:rPr>
              <a:t>produce and use energy and materials </a:t>
            </a:r>
            <a:r>
              <a:rPr lang="en-US" altLang="en-US" sz="2800" b="1" dirty="0">
                <a:latin typeface="Arial" panose="020B0604020202020204" pitchFamily="34" charset="0"/>
              </a:rPr>
              <a:t>that have underlying molecular flows that </a:t>
            </a:r>
            <a:r>
              <a:rPr lang="en-US" altLang="en-US" sz="2800" b="1" dirty="0" smtClean="0">
                <a:latin typeface="Arial" panose="020B0604020202020204" pitchFamily="34" charset="0"/>
              </a:rPr>
              <a:t>reverse, mimic </a:t>
            </a:r>
            <a:r>
              <a:rPr lang="en-US" altLang="en-US" sz="2800" b="1" dirty="0">
                <a:latin typeface="Arial" panose="020B0604020202020204" pitchFamily="34" charset="0"/>
              </a:rPr>
              <a:t>or at least do not disrupt natural </a:t>
            </a:r>
            <a:r>
              <a:rPr lang="en-US" altLang="en-US" sz="2800" b="1" dirty="0" smtClean="0">
                <a:latin typeface="Arial" panose="020B0604020202020204" pitchFamily="34" charset="0"/>
              </a:rPr>
              <a:t>flows</a:t>
            </a:r>
            <a:endParaRPr lang="en-US" altLang="en-US" sz="2800" dirty="0">
              <a:solidFill>
                <a:schemeClr val="tx2"/>
              </a:solidFill>
              <a:latin typeface="Arial" panose="020B0604020202020204" pitchFamily="34" charset="0"/>
            </a:endParaRPr>
          </a:p>
        </p:txBody>
      </p:sp>
      <p:sp>
        <p:nvSpPr>
          <p:cNvPr id="6" name="Text Box 5"/>
          <p:cNvSpPr txBox="1">
            <a:spLocks noChangeArrowheads="1"/>
          </p:cNvSpPr>
          <p:nvPr/>
        </p:nvSpPr>
        <p:spPr bwMode="auto">
          <a:xfrm>
            <a:off x="465137" y="3033424"/>
            <a:ext cx="8239125" cy="1061829"/>
          </a:xfrm>
          <a:prstGeom prst="rect">
            <a:avLst/>
          </a:prstGeom>
          <a:solidFill>
            <a:srgbClr val="FFCC99"/>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AU"/>
            </a:defPPr>
            <a:lvl1pPr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1pPr>
            <a:lvl2pPr marL="4572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2pPr>
            <a:lvl3pPr marL="9144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3pPr>
            <a:lvl4pPr marL="13716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4pPr>
            <a:lvl5pPr marL="18288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5pPr>
            <a:lvl6pPr marL="2286000" algn="l" defTabSz="914400" rtl="0" eaLnBrk="1" latinLnBrk="0" hangingPunct="1">
              <a:defRPr sz="1400" kern="1200">
                <a:solidFill>
                  <a:schemeClr val="tx1"/>
                </a:solidFill>
                <a:latin typeface="Arial Unicode MS" panose="020B0604020202020204" pitchFamily="34" charset="-128"/>
                <a:ea typeface="+mn-ea"/>
                <a:cs typeface="+mn-cs"/>
              </a:defRPr>
            </a:lvl6pPr>
            <a:lvl7pPr marL="2743200" algn="l" defTabSz="914400" rtl="0" eaLnBrk="1" latinLnBrk="0" hangingPunct="1">
              <a:defRPr sz="1400" kern="1200">
                <a:solidFill>
                  <a:schemeClr val="tx1"/>
                </a:solidFill>
                <a:latin typeface="Arial Unicode MS" panose="020B0604020202020204" pitchFamily="34" charset="-128"/>
                <a:ea typeface="+mn-ea"/>
                <a:cs typeface="+mn-cs"/>
              </a:defRPr>
            </a:lvl7pPr>
            <a:lvl8pPr marL="3200400" algn="l" defTabSz="914400" rtl="0" eaLnBrk="1" latinLnBrk="0" hangingPunct="1">
              <a:defRPr sz="1400" kern="1200">
                <a:solidFill>
                  <a:schemeClr val="tx1"/>
                </a:solidFill>
                <a:latin typeface="Arial Unicode MS" panose="020B0604020202020204" pitchFamily="34" charset="-128"/>
                <a:ea typeface="+mn-ea"/>
                <a:cs typeface="+mn-cs"/>
              </a:defRPr>
            </a:lvl8pPr>
            <a:lvl9pPr marL="3657600" algn="l" defTabSz="914400" rtl="0" eaLnBrk="1" latinLnBrk="0" hangingPunct="1">
              <a:defRPr sz="1400" kern="1200">
                <a:solidFill>
                  <a:schemeClr val="tx1"/>
                </a:solidFill>
                <a:latin typeface="Arial Unicode MS" panose="020B0604020202020204" pitchFamily="34" charset="-128"/>
                <a:ea typeface="+mn-ea"/>
                <a:cs typeface="+mn-cs"/>
              </a:defRPr>
            </a:lvl9pPr>
          </a:lstStyle>
          <a:p>
            <a:r>
              <a:rPr lang="en-AU" altLang="en-US" sz="2100" b="1" dirty="0"/>
              <a:t>By inventing </a:t>
            </a:r>
            <a:r>
              <a:rPr lang="en-AU" altLang="en-US" sz="2100" b="1" dirty="0" smtClean="0"/>
              <a:t>new </a:t>
            </a:r>
            <a:r>
              <a:rPr lang="en-AU" altLang="en-US" sz="2100" b="1" dirty="0"/>
              <a:t>technical paradigms and </a:t>
            </a:r>
            <a:r>
              <a:rPr lang="en-AU" altLang="en-US" sz="2100" b="1" dirty="0" smtClean="0"/>
              <a:t>re-engineering energy and </a:t>
            </a:r>
            <a:r>
              <a:rPr lang="en-AU" altLang="en-US" sz="2100" b="1" dirty="0"/>
              <a:t>materials that are economic to produce we can change the underlying molecular flows that are damaging this planet.</a:t>
            </a:r>
            <a:endParaRPr lang="en-US" altLang="en-US" sz="2100" b="1" dirty="0"/>
          </a:p>
        </p:txBody>
      </p:sp>
      <p:sp>
        <p:nvSpPr>
          <p:cNvPr id="9" name="Text Box 5"/>
          <p:cNvSpPr txBox="1">
            <a:spLocks noChangeArrowheads="1"/>
          </p:cNvSpPr>
          <p:nvPr/>
        </p:nvSpPr>
        <p:spPr bwMode="auto">
          <a:xfrm>
            <a:off x="521443" y="2261312"/>
            <a:ext cx="8027331" cy="538609"/>
          </a:xfrm>
          <a:prstGeom prst="rect">
            <a:avLst/>
          </a:prstGeom>
          <a:solidFill>
            <a:srgbClr val="92D050"/>
          </a:solidFill>
          <a:ln w="19050" algn="ctr">
            <a:solidFill>
              <a:schemeClr val="tx1"/>
            </a:solidFill>
            <a:miter lim="800000"/>
            <a:headEnd/>
            <a:tailEnd/>
          </a:ln>
          <a:effectLst/>
          <a:extLst/>
        </p:spPr>
        <p:txBody>
          <a:bodyPr wrap="square">
            <a:spAutoFit/>
          </a:bodyPr>
          <a:lstStyle>
            <a:defPPr>
              <a:defRPr lang="en-AU"/>
            </a:defPPr>
            <a:lvl1pPr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1pPr>
            <a:lvl2pPr marL="4572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2pPr>
            <a:lvl3pPr marL="9144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3pPr>
            <a:lvl4pPr marL="13716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4pPr>
            <a:lvl5pPr marL="18288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5pPr>
            <a:lvl6pPr marL="2286000" algn="l" defTabSz="914400" rtl="0" eaLnBrk="1" latinLnBrk="0" hangingPunct="1">
              <a:defRPr sz="1400" kern="1200">
                <a:solidFill>
                  <a:schemeClr val="tx1"/>
                </a:solidFill>
                <a:latin typeface="Arial Unicode MS" panose="020B0604020202020204" pitchFamily="34" charset="-128"/>
                <a:ea typeface="+mn-ea"/>
                <a:cs typeface="+mn-cs"/>
              </a:defRPr>
            </a:lvl6pPr>
            <a:lvl7pPr marL="2743200" algn="l" defTabSz="914400" rtl="0" eaLnBrk="1" latinLnBrk="0" hangingPunct="1">
              <a:defRPr sz="1400" kern="1200">
                <a:solidFill>
                  <a:schemeClr val="tx1"/>
                </a:solidFill>
                <a:latin typeface="Arial Unicode MS" panose="020B0604020202020204" pitchFamily="34" charset="-128"/>
                <a:ea typeface="+mn-ea"/>
                <a:cs typeface="+mn-cs"/>
              </a:defRPr>
            </a:lvl7pPr>
            <a:lvl8pPr marL="3200400" algn="l" defTabSz="914400" rtl="0" eaLnBrk="1" latinLnBrk="0" hangingPunct="1">
              <a:defRPr sz="1400" kern="1200">
                <a:solidFill>
                  <a:schemeClr val="tx1"/>
                </a:solidFill>
                <a:latin typeface="Arial Unicode MS" panose="020B0604020202020204" pitchFamily="34" charset="-128"/>
                <a:ea typeface="+mn-ea"/>
                <a:cs typeface="+mn-cs"/>
              </a:defRPr>
            </a:lvl8pPr>
            <a:lvl9pPr marL="3657600" algn="l" defTabSz="914400" rtl="0" eaLnBrk="1" latinLnBrk="0" hangingPunct="1">
              <a:defRPr sz="1400" kern="1200">
                <a:solidFill>
                  <a:schemeClr val="tx1"/>
                </a:solidFill>
                <a:latin typeface="Arial Unicode MS" panose="020B0604020202020204" pitchFamily="34" charset="-128"/>
                <a:ea typeface="+mn-ea"/>
                <a:cs typeface="+mn-cs"/>
              </a:defRPr>
            </a:lvl9pPr>
          </a:lstStyle>
          <a:p>
            <a:r>
              <a:rPr lang="en-AU" altLang="en-US" sz="2900" b="1" dirty="0" smtClean="0"/>
              <a:t>Technology defines what is or is not a resource</a:t>
            </a:r>
            <a:endParaRPr lang="en-US" altLang="en-US" sz="2900" b="1" dirty="0"/>
          </a:p>
        </p:txBody>
      </p:sp>
    </p:spTree>
    <p:extLst>
      <p:ext uri="{BB962C8B-B14F-4D97-AF65-F5344CB8AC3E}">
        <p14:creationId xmlns:p14="http://schemas.microsoft.com/office/powerpoint/2010/main" val="2385445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Changing the Technical Paradigm</a:t>
            </a:r>
            <a:endParaRPr lang="en-AU" dirty="0"/>
          </a:p>
        </p:txBody>
      </p:sp>
      <p:sp>
        <p:nvSpPr>
          <p:cNvPr id="3" name="Footer Placeholder 2"/>
          <p:cNvSpPr>
            <a:spLocks noGrp="1"/>
          </p:cNvSpPr>
          <p:nvPr>
            <p:ph type="ftr" sz="quarter" idx="11"/>
          </p:nvPr>
        </p:nvSpPr>
        <p:spPr/>
        <p:txBody>
          <a:bodyPr/>
          <a:lstStyle/>
          <a:p>
            <a:r>
              <a:rPr lang="en-AU" dirty="0" smtClean="0"/>
              <a:t>Presentations downloadable from TecEco.com and CarbonSafe.com.  See also GaiaEngineering.com</a:t>
            </a:r>
            <a:endParaRPr lang="en-AU" dirty="0"/>
          </a:p>
        </p:txBody>
      </p:sp>
      <p:sp>
        <p:nvSpPr>
          <p:cNvPr id="5" name="Text Box 3"/>
          <p:cNvSpPr txBox="1">
            <a:spLocks noChangeArrowheads="1"/>
          </p:cNvSpPr>
          <p:nvPr/>
        </p:nvSpPr>
        <p:spPr bwMode="auto">
          <a:xfrm>
            <a:off x="2749767" y="1079161"/>
            <a:ext cx="4483056"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2" tIns="45680" rIns="91352" bIns="45680">
            <a:spAutoFit/>
          </a:bodyPr>
          <a:lstStyle/>
          <a:p>
            <a:pPr algn="l"/>
            <a:r>
              <a:rPr lang="en-AU" sz="1800" dirty="0"/>
              <a:t>Increase in demand/price ratio for </a:t>
            </a:r>
            <a:r>
              <a:rPr lang="en-AU" sz="1800" dirty="0" smtClean="0"/>
              <a:t>new technical paradigms </a:t>
            </a:r>
            <a:r>
              <a:rPr lang="en-AU" sz="1800" dirty="0"/>
              <a:t>due to cultural change.</a:t>
            </a:r>
          </a:p>
        </p:txBody>
      </p:sp>
      <p:sp>
        <p:nvSpPr>
          <p:cNvPr id="6" name="Line 4"/>
          <p:cNvSpPr>
            <a:spLocks noChangeShapeType="1"/>
          </p:cNvSpPr>
          <p:nvPr/>
        </p:nvSpPr>
        <p:spPr bwMode="auto">
          <a:xfrm flipH="1">
            <a:off x="1101725" y="1283563"/>
            <a:ext cx="11113" cy="320198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AU"/>
          </a:p>
        </p:txBody>
      </p:sp>
      <p:sp>
        <p:nvSpPr>
          <p:cNvPr id="7" name="Line 5"/>
          <p:cNvSpPr>
            <a:spLocks noChangeShapeType="1"/>
          </p:cNvSpPr>
          <p:nvPr/>
        </p:nvSpPr>
        <p:spPr bwMode="auto">
          <a:xfrm>
            <a:off x="1101725" y="4496663"/>
            <a:ext cx="6340475"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AU"/>
          </a:p>
        </p:txBody>
      </p:sp>
      <p:sp>
        <p:nvSpPr>
          <p:cNvPr id="8" name="Freeform 6"/>
          <p:cNvSpPr>
            <a:spLocks/>
          </p:cNvSpPr>
          <p:nvPr/>
        </p:nvSpPr>
        <p:spPr bwMode="auto">
          <a:xfrm>
            <a:off x="1138238" y="1601063"/>
            <a:ext cx="5838825" cy="2674938"/>
          </a:xfrm>
          <a:custGeom>
            <a:avLst/>
            <a:gdLst>
              <a:gd name="T0" fmla="*/ 0 w 3783"/>
              <a:gd name="T1" fmla="*/ 0 h 2279"/>
              <a:gd name="T2" fmla="*/ 1750 w 3783"/>
              <a:gd name="T3" fmla="*/ 1245 h 2279"/>
              <a:gd name="T4" fmla="*/ 3783 w 3783"/>
              <a:gd name="T5" fmla="*/ 2279 h 2279"/>
            </a:gdLst>
            <a:ahLst/>
            <a:cxnLst>
              <a:cxn ang="0">
                <a:pos x="T0" y="T1"/>
              </a:cxn>
              <a:cxn ang="0">
                <a:pos x="T2" y="T3"/>
              </a:cxn>
              <a:cxn ang="0">
                <a:pos x="T4" y="T5"/>
              </a:cxn>
            </a:cxnLst>
            <a:rect l="0" t="0" r="r" b="b"/>
            <a:pathLst>
              <a:path w="3783" h="2279">
                <a:moveTo>
                  <a:pt x="0" y="0"/>
                </a:moveTo>
                <a:cubicBezTo>
                  <a:pt x="292" y="207"/>
                  <a:pt x="1120" y="865"/>
                  <a:pt x="1750" y="1245"/>
                </a:cubicBezTo>
                <a:cubicBezTo>
                  <a:pt x="2380" y="1625"/>
                  <a:pt x="3360" y="2064"/>
                  <a:pt x="3783" y="2279"/>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AU"/>
          </a:p>
        </p:txBody>
      </p:sp>
      <p:sp>
        <p:nvSpPr>
          <p:cNvPr id="9" name="Freeform 7"/>
          <p:cNvSpPr>
            <a:spLocks/>
          </p:cNvSpPr>
          <p:nvPr/>
        </p:nvSpPr>
        <p:spPr bwMode="auto">
          <a:xfrm flipV="1">
            <a:off x="1108075" y="1799501"/>
            <a:ext cx="5837238" cy="2676525"/>
          </a:xfrm>
          <a:custGeom>
            <a:avLst/>
            <a:gdLst>
              <a:gd name="T0" fmla="*/ 0 w 3783"/>
              <a:gd name="T1" fmla="*/ 0 h 2279"/>
              <a:gd name="T2" fmla="*/ 1750 w 3783"/>
              <a:gd name="T3" fmla="*/ 1245 h 2279"/>
              <a:gd name="T4" fmla="*/ 3783 w 3783"/>
              <a:gd name="T5" fmla="*/ 2279 h 2279"/>
            </a:gdLst>
            <a:ahLst/>
            <a:cxnLst>
              <a:cxn ang="0">
                <a:pos x="T0" y="T1"/>
              </a:cxn>
              <a:cxn ang="0">
                <a:pos x="T2" y="T3"/>
              </a:cxn>
              <a:cxn ang="0">
                <a:pos x="T4" y="T5"/>
              </a:cxn>
            </a:cxnLst>
            <a:rect l="0" t="0" r="r" b="b"/>
            <a:pathLst>
              <a:path w="3783" h="2279">
                <a:moveTo>
                  <a:pt x="0" y="0"/>
                </a:moveTo>
                <a:cubicBezTo>
                  <a:pt x="292" y="207"/>
                  <a:pt x="1120" y="865"/>
                  <a:pt x="1750" y="1245"/>
                </a:cubicBezTo>
                <a:cubicBezTo>
                  <a:pt x="2380" y="1625"/>
                  <a:pt x="3360" y="2064"/>
                  <a:pt x="3783" y="2279"/>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AU"/>
          </a:p>
        </p:txBody>
      </p:sp>
      <p:sp>
        <p:nvSpPr>
          <p:cNvPr id="10" name="Text Box 8"/>
          <p:cNvSpPr txBox="1">
            <a:spLocks noChangeArrowheads="1"/>
          </p:cNvSpPr>
          <p:nvPr/>
        </p:nvSpPr>
        <p:spPr bwMode="auto">
          <a:xfrm>
            <a:off x="7245350" y="4479201"/>
            <a:ext cx="3714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2" tIns="45680" rIns="91352" bIns="45680">
            <a:spAutoFit/>
          </a:bodyPr>
          <a:lstStyle/>
          <a:p>
            <a:pPr algn="l"/>
            <a:r>
              <a:rPr lang="en-AU" sz="2800"/>
              <a:t>#</a:t>
            </a:r>
          </a:p>
        </p:txBody>
      </p:sp>
      <p:sp>
        <p:nvSpPr>
          <p:cNvPr id="11" name="Text Box 9"/>
          <p:cNvSpPr txBox="1">
            <a:spLocks noChangeArrowheads="1"/>
          </p:cNvSpPr>
          <p:nvPr/>
        </p:nvSpPr>
        <p:spPr bwMode="auto">
          <a:xfrm>
            <a:off x="696913" y="1167676"/>
            <a:ext cx="3714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2" tIns="45680" rIns="91352" bIns="45680">
            <a:spAutoFit/>
          </a:bodyPr>
          <a:lstStyle/>
          <a:p>
            <a:pPr algn="l"/>
            <a:r>
              <a:rPr lang="en-AU" sz="2800"/>
              <a:t>$</a:t>
            </a:r>
          </a:p>
        </p:txBody>
      </p:sp>
      <p:sp>
        <p:nvSpPr>
          <p:cNvPr id="12" name="Freeform 10"/>
          <p:cNvSpPr>
            <a:spLocks/>
          </p:cNvSpPr>
          <p:nvPr/>
        </p:nvSpPr>
        <p:spPr bwMode="auto">
          <a:xfrm>
            <a:off x="1846263" y="1532801"/>
            <a:ext cx="5838825" cy="2676525"/>
          </a:xfrm>
          <a:custGeom>
            <a:avLst/>
            <a:gdLst>
              <a:gd name="T0" fmla="*/ 0 w 3783"/>
              <a:gd name="T1" fmla="*/ 0 h 2279"/>
              <a:gd name="T2" fmla="*/ 1750 w 3783"/>
              <a:gd name="T3" fmla="*/ 1245 h 2279"/>
              <a:gd name="T4" fmla="*/ 3783 w 3783"/>
              <a:gd name="T5" fmla="*/ 2279 h 2279"/>
            </a:gdLst>
            <a:ahLst/>
            <a:cxnLst>
              <a:cxn ang="0">
                <a:pos x="T0" y="T1"/>
              </a:cxn>
              <a:cxn ang="0">
                <a:pos x="T2" y="T3"/>
              </a:cxn>
              <a:cxn ang="0">
                <a:pos x="T4" y="T5"/>
              </a:cxn>
            </a:cxnLst>
            <a:rect l="0" t="0" r="r" b="b"/>
            <a:pathLst>
              <a:path w="3783" h="2279">
                <a:moveTo>
                  <a:pt x="0" y="0"/>
                </a:moveTo>
                <a:cubicBezTo>
                  <a:pt x="292" y="207"/>
                  <a:pt x="1120" y="865"/>
                  <a:pt x="1750" y="1245"/>
                </a:cubicBezTo>
                <a:cubicBezTo>
                  <a:pt x="2380" y="1625"/>
                  <a:pt x="3360" y="2064"/>
                  <a:pt x="3783" y="2279"/>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AU"/>
          </a:p>
        </p:txBody>
      </p:sp>
      <p:sp>
        <p:nvSpPr>
          <p:cNvPr id="13" name="Freeform 11"/>
          <p:cNvSpPr>
            <a:spLocks/>
          </p:cNvSpPr>
          <p:nvPr/>
        </p:nvSpPr>
        <p:spPr bwMode="auto">
          <a:xfrm flipV="1">
            <a:off x="1804988" y="1853476"/>
            <a:ext cx="5838825" cy="2674937"/>
          </a:xfrm>
          <a:custGeom>
            <a:avLst/>
            <a:gdLst>
              <a:gd name="T0" fmla="*/ 0 w 3783"/>
              <a:gd name="T1" fmla="*/ 0 h 2279"/>
              <a:gd name="T2" fmla="*/ 1750 w 3783"/>
              <a:gd name="T3" fmla="*/ 1245 h 2279"/>
              <a:gd name="T4" fmla="*/ 3783 w 3783"/>
              <a:gd name="T5" fmla="*/ 2279 h 2279"/>
            </a:gdLst>
            <a:ahLst/>
            <a:cxnLst>
              <a:cxn ang="0">
                <a:pos x="T0" y="T1"/>
              </a:cxn>
              <a:cxn ang="0">
                <a:pos x="T2" y="T3"/>
              </a:cxn>
              <a:cxn ang="0">
                <a:pos x="T4" y="T5"/>
              </a:cxn>
            </a:cxnLst>
            <a:rect l="0" t="0" r="r" b="b"/>
            <a:pathLst>
              <a:path w="3783" h="2279">
                <a:moveTo>
                  <a:pt x="0" y="0"/>
                </a:moveTo>
                <a:cubicBezTo>
                  <a:pt x="292" y="207"/>
                  <a:pt x="1120" y="865"/>
                  <a:pt x="1750" y="1245"/>
                </a:cubicBezTo>
                <a:cubicBezTo>
                  <a:pt x="2380" y="1625"/>
                  <a:pt x="3360" y="2064"/>
                  <a:pt x="3783" y="2279"/>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AU"/>
          </a:p>
        </p:txBody>
      </p:sp>
      <p:sp>
        <p:nvSpPr>
          <p:cNvPr id="14" name="Freeform 12"/>
          <p:cNvSpPr>
            <a:spLocks/>
          </p:cNvSpPr>
          <p:nvPr/>
        </p:nvSpPr>
        <p:spPr bwMode="auto">
          <a:xfrm>
            <a:off x="2584450" y="1508988"/>
            <a:ext cx="5838825" cy="2674938"/>
          </a:xfrm>
          <a:custGeom>
            <a:avLst/>
            <a:gdLst>
              <a:gd name="T0" fmla="*/ 0 w 3783"/>
              <a:gd name="T1" fmla="*/ 0 h 2279"/>
              <a:gd name="T2" fmla="*/ 1750 w 3783"/>
              <a:gd name="T3" fmla="*/ 1245 h 2279"/>
              <a:gd name="T4" fmla="*/ 3783 w 3783"/>
              <a:gd name="T5" fmla="*/ 2279 h 2279"/>
            </a:gdLst>
            <a:ahLst/>
            <a:cxnLst>
              <a:cxn ang="0">
                <a:pos x="T0" y="T1"/>
              </a:cxn>
              <a:cxn ang="0">
                <a:pos x="T2" y="T3"/>
              </a:cxn>
              <a:cxn ang="0">
                <a:pos x="T4" y="T5"/>
              </a:cxn>
            </a:cxnLst>
            <a:rect l="0" t="0" r="r" b="b"/>
            <a:pathLst>
              <a:path w="3783" h="2279">
                <a:moveTo>
                  <a:pt x="0" y="0"/>
                </a:moveTo>
                <a:cubicBezTo>
                  <a:pt x="292" y="207"/>
                  <a:pt x="1120" y="865"/>
                  <a:pt x="1750" y="1245"/>
                </a:cubicBezTo>
                <a:cubicBezTo>
                  <a:pt x="2380" y="1625"/>
                  <a:pt x="3360" y="2064"/>
                  <a:pt x="3783" y="2279"/>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AU"/>
          </a:p>
        </p:txBody>
      </p:sp>
      <p:sp>
        <p:nvSpPr>
          <p:cNvPr id="15" name="Freeform 13"/>
          <p:cNvSpPr>
            <a:spLocks/>
          </p:cNvSpPr>
          <p:nvPr/>
        </p:nvSpPr>
        <p:spPr bwMode="auto">
          <a:xfrm flipV="1">
            <a:off x="2657475" y="1826488"/>
            <a:ext cx="5838825" cy="2676525"/>
          </a:xfrm>
          <a:custGeom>
            <a:avLst/>
            <a:gdLst>
              <a:gd name="T0" fmla="*/ 0 w 3783"/>
              <a:gd name="T1" fmla="*/ 0 h 2279"/>
              <a:gd name="T2" fmla="*/ 1750 w 3783"/>
              <a:gd name="T3" fmla="*/ 1245 h 2279"/>
              <a:gd name="T4" fmla="*/ 3783 w 3783"/>
              <a:gd name="T5" fmla="*/ 2279 h 2279"/>
            </a:gdLst>
            <a:ahLst/>
            <a:cxnLst>
              <a:cxn ang="0">
                <a:pos x="T0" y="T1"/>
              </a:cxn>
              <a:cxn ang="0">
                <a:pos x="T2" y="T3"/>
              </a:cxn>
              <a:cxn ang="0">
                <a:pos x="T4" y="T5"/>
              </a:cxn>
            </a:cxnLst>
            <a:rect l="0" t="0" r="r" b="b"/>
            <a:pathLst>
              <a:path w="3783" h="2279">
                <a:moveTo>
                  <a:pt x="0" y="0"/>
                </a:moveTo>
                <a:cubicBezTo>
                  <a:pt x="292" y="207"/>
                  <a:pt x="1120" y="865"/>
                  <a:pt x="1750" y="1245"/>
                </a:cubicBezTo>
                <a:cubicBezTo>
                  <a:pt x="2380" y="1625"/>
                  <a:pt x="3360" y="2064"/>
                  <a:pt x="3783" y="2279"/>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AU"/>
          </a:p>
        </p:txBody>
      </p:sp>
      <p:sp>
        <p:nvSpPr>
          <p:cNvPr id="16" name="Text Box 14"/>
          <p:cNvSpPr txBox="1">
            <a:spLocks noChangeArrowheads="1"/>
          </p:cNvSpPr>
          <p:nvPr/>
        </p:nvSpPr>
        <p:spPr bwMode="auto">
          <a:xfrm>
            <a:off x="7024688" y="4064863"/>
            <a:ext cx="15890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2" tIns="45680" rIns="91352" bIns="45680">
            <a:spAutoFit/>
          </a:bodyPr>
          <a:lstStyle/>
          <a:p>
            <a:pPr algn="l"/>
            <a:r>
              <a:rPr lang="en-AU" sz="2800"/>
              <a:t>Demand</a:t>
            </a:r>
          </a:p>
        </p:txBody>
      </p:sp>
      <p:sp>
        <p:nvSpPr>
          <p:cNvPr id="17" name="Text Box 15"/>
          <p:cNvSpPr txBox="1">
            <a:spLocks noChangeArrowheads="1"/>
          </p:cNvSpPr>
          <p:nvPr/>
        </p:nvSpPr>
        <p:spPr bwMode="auto">
          <a:xfrm>
            <a:off x="7143750" y="1420088"/>
            <a:ext cx="1398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2" tIns="45680" rIns="91352" bIns="45680">
            <a:spAutoFit/>
          </a:bodyPr>
          <a:lstStyle/>
          <a:p>
            <a:pPr algn="l"/>
            <a:r>
              <a:rPr lang="en-AU" sz="2800"/>
              <a:t>Supply</a:t>
            </a:r>
          </a:p>
        </p:txBody>
      </p:sp>
      <p:sp>
        <p:nvSpPr>
          <p:cNvPr id="18" name="Text Box 16"/>
          <p:cNvSpPr txBox="1">
            <a:spLocks noChangeArrowheads="1"/>
          </p:cNvSpPr>
          <p:nvPr/>
        </p:nvSpPr>
        <p:spPr bwMode="auto">
          <a:xfrm>
            <a:off x="2749767" y="4486066"/>
            <a:ext cx="4415994" cy="923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2" tIns="45680" rIns="91352" bIns="45680">
            <a:spAutoFit/>
          </a:bodyPr>
          <a:lstStyle/>
          <a:p>
            <a:pPr algn="l"/>
            <a:r>
              <a:rPr lang="en-AU" sz="1800" dirty="0"/>
              <a:t>Increase in supply/price ratio for more sustainable </a:t>
            </a:r>
            <a:r>
              <a:rPr lang="en-AU" sz="1800" dirty="0" smtClean="0"/>
              <a:t>energy/products/technologies </a:t>
            </a:r>
            <a:r>
              <a:rPr lang="en-AU" sz="1800" dirty="0"/>
              <a:t>due to technical innovation.</a:t>
            </a:r>
            <a:endParaRPr lang="en-AU" sz="1800" dirty="0">
              <a:solidFill>
                <a:srgbClr val="008000"/>
              </a:solidFill>
            </a:endParaRPr>
          </a:p>
        </p:txBody>
      </p:sp>
      <p:sp>
        <p:nvSpPr>
          <p:cNvPr id="19" name="Text Box 17"/>
          <p:cNvSpPr txBox="1">
            <a:spLocks noChangeArrowheads="1"/>
          </p:cNvSpPr>
          <p:nvPr/>
        </p:nvSpPr>
        <p:spPr bwMode="auto">
          <a:xfrm>
            <a:off x="4026695" y="3558899"/>
            <a:ext cx="1841450" cy="830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2" tIns="45680" rIns="91352" bIns="45680">
            <a:spAutoFit/>
          </a:bodyPr>
          <a:lstStyle/>
          <a:p>
            <a:pPr algn="l"/>
            <a:r>
              <a:rPr lang="en-AU" sz="2400" dirty="0"/>
              <a:t>Equilibrium</a:t>
            </a:r>
          </a:p>
          <a:p>
            <a:pPr algn="l"/>
            <a:r>
              <a:rPr lang="en-AU" sz="2400" dirty="0"/>
              <a:t>Shift</a:t>
            </a:r>
            <a:endParaRPr lang="en-AU" sz="2000" dirty="0"/>
          </a:p>
        </p:txBody>
      </p:sp>
      <p:sp>
        <p:nvSpPr>
          <p:cNvPr id="20" name="AutoShape 18"/>
          <p:cNvSpPr>
            <a:spLocks noChangeArrowheads="1"/>
          </p:cNvSpPr>
          <p:nvPr/>
        </p:nvSpPr>
        <p:spPr bwMode="auto">
          <a:xfrm rot="18477477">
            <a:off x="2924970" y="2036951"/>
            <a:ext cx="1084262" cy="2873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66"/>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AU"/>
          </a:p>
        </p:txBody>
      </p:sp>
      <p:sp>
        <p:nvSpPr>
          <p:cNvPr id="21" name="AutoShape 19"/>
          <p:cNvSpPr>
            <a:spLocks noChangeArrowheads="1"/>
          </p:cNvSpPr>
          <p:nvPr/>
        </p:nvSpPr>
        <p:spPr bwMode="auto">
          <a:xfrm rot="3323383">
            <a:off x="2846586" y="3752093"/>
            <a:ext cx="1085850" cy="2873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66"/>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AU"/>
          </a:p>
        </p:txBody>
      </p:sp>
      <p:sp>
        <p:nvSpPr>
          <p:cNvPr id="22" name="AutoShape 20"/>
          <p:cNvSpPr>
            <a:spLocks noChangeArrowheads="1"/>
          </p:cNvSpPr>
          <p:nvPr/>
        </p:nvSpPr>
        <p:spPr bwMode="auto">
          <a:xfrm>
            <a:off x="3568700" y="2896463"/>
            <a:ext cx="2497138" cy="2381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66"/>
              </a:gs>
              <a:gs pos="100000">
                <a:srgbClr val="66FF66"/>
              </a:gs>
            </a:gsLst>
            <a:lin ang="0" scaled="1"/>
          </a:gra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AU"/>
          </a:p>
        </p:txBody>
      </p:sp>
      <p:sp>
        <p:nvSpPr>
          <p:cNvPr id="23" name="Text Box 21"/>
          <p:cNvSpPr txBox="1">
            <a:spLocks noChangeArrowheads="1"/>
          </p:cNvSpPr>
          <p:nvPr/>
        </p:nvSpPr>
        <p:spPr bwMode="auto">
          <a:xfrm>
            <a:off x="1089025" y="2823438"/>
            <a:ext cx="23764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800"/>
              <a:t>ECONOMICS</a:t>
            </a:r>
          </a:p>
        </p:txBody>
      </p:sp>
      <p:sp>
        <p:nvSpPr>
          <p:cNvPr id="24" name="Text Box 22"/>
          <p:cNvSpPr txBox="1">
            <a:spLocks noChangeArrowheads="1"/>
          </p:cNvSpPr>
          <p:nvPr/>
        </p:nvSpPr>
        <p:spPr bwMode="auto">
          <a:xfrm>
            <a:off x="6138863" y="2578963"/>
            <a:ext cx="2660650" cy="862013"/>
          </a:xfrm>
          <a:prstGeom prst="rect">
            <a:avLst/>
          </a:prstGeom>
          <a:solidFill>
            <a:srgbClr val="FFFF99"/>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8178" tIns="34088" rIns="68178" bIns="34088"/>
          <a:lstStyle/>
          <a:p>
            <a:pPr algn="l"/>
            <a:r>
              <a:rPr lang="en-US" sz="1700">
                <a:solidFill>
                  <a:srgbClr val="000000"/>
                </a:solidFill>
              </a:rPr>
              <a:t>Greater Value/for impact (Sustainability) and economic growth</a:t>
            </a:r>
            <a:endParaRPr lang="en-US" sz="3200"/>
          </a:p>
        </p:txBody>
      </p:sp>
      <p:sp>
        <p:nvSpPr>
          <p:cNvPr id="25" name="Text Box 23"/>
          <p:cNvSpPr txBox="1">
            <a:spLocks noChangeArrowheads="1"/>
          </p:cNvSpPr>
          <p:nvPr/>
        </p:nvSpPr>
        <p:spPr bwMode="auto">
          <a:xfrm>
            <a:off x="1036638" y="5425351"/>
            <a:ext cx="7323137" cy="536575"/>
          </a:xfrm>
          <a:prstGeom prst="rect">
            <a:avLst/>
          </a:prstGeom>
          <a:solidFill>
            <a:srgbClr val="FF99CC"/>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400" dirty="0">
                <a:solidFill>
                  <a:srgbClr val="000000"/>
                </a:solidFill>
              </a:rPr>
              <a:t>A measure of the degree of sustainability of an industrial ecology is where the demand for more sustainable technologies is met by their supply.</a:t>
            </a:r>
          </a:p>
        </p:txBody>
      </p:sp>
      <p:sp>
        <p:nvSpPr>
          <p:cNvPr id="26" name="AutoShape 24"/>
          <p:cNvSpPr>
            <a:spLocks noChangeArrowheads="1"/>
          </p:cNvSpPr>
          <p:nvPr/>
        </p:nvSpPr>
        <p:spPr bwMode="auto">
          <a:xfrm>
            <a:off x="203200" y="3818800"/>
            <a:ext cx="2168525" cy="1491835"/>
          </a:xfrm>
          <a:prstGeom prst="wedgeRoundRectCallout">
            <a:avLst>
              <a:gd name="adj1" fmla="val 106954"/>
              <a:gd name="adj2" fmla="val -102421"/>
              <a:gd name="adj3" fmla="val 16667"/>
            </a:avLst>
          </a:prstGeom>
          <a:solidFill>
            <a:srgbClr val="FFFF99"/>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US" dirty="0">
                <a:solidFill>
                  <a:srgbClr val="000000"/>
                </a:solidFill>
              </a:rPr>
              <a:t>We must  rapidly move both the supply and demand curves for sustainability</a:t>
            </a:r>
          </a:p>
        </p:txBody>
      </p:sp>
    </p:spTree>
    <p:extLst>
      <p:ext uri="{BB962C8B-B14F-4D97-AF65-F5344CB8AC3E}">
        <p14:creationId xmlns:p14="http://schemas.microsoft.com/office/powerpoint/2010/main" val="2034985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Presentations downloadable from TecEco.com and CarbonSafe.com.  See also GaiaEngineering.com</a:t>
            </a:r>
            <a:endParaRPr lang="en-AU"/>
          </a:p>
        </p:txBody>
      </p:sp>
      <p:sp>
        <p:nvSpPr>
          <p:cNvPr id="6" name="Text Box 6"/>
          <p:cNvSpPr txBox="1">
            <a:spLocks noChangeArrowheads="1"/>
          </p:cNvSpPr>
          <p:nvPr/>
        </p:nvSpPr>
        <p:spPr bwMode="auto">
          <a:xfrm>
            <a:off x="3434064" y="1759014"/>
            <a:ext cx="9969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AU"/>
            </a:defPPr>
            <a:lvl1pPr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1pPr>
            <a:lvl2pPr marL="4572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2pPr>
            <a:lvl3pPr marL="9144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3pPr>
            <a:lvl4pPr marL="13716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4pPr>
            <a:lvl5pPr marL="18288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5pPr>
            <a:lvl6pPr marL="2286000" algn="l" defTabSz="914400" rtl="0" eaLnBrk="1" latinLnBrk="0" hangingPunct="1">
              <a:defRPr sz="1400" kern="1200">
                <a:solidFill>
                  <a:schemeClr val="tx1"/>
                </a:solidFill>
                <a:latin typeface="Arial Unicode MS" panose="020B0604020202020204" pitchFamily="34" charset="-128"/>
                <a:ea typeface="+mn-ea"/>
                <a:cs typeface="+mn-cs"/>
              </a:defRPr>
            </a:lvl6pPr>
            <a:lvl7pPr marL="2743200" algn="l" defTabSz="914400" rtl="0" eaLnBrk="1" latinLnBrk="0" hangingPunct="1">
              <a:defRPr sz="1400" kern="1200">
                <a:solidFill>
                  <a:schemeClr val="tx1"/>
                </a:solidFill>
                <a:latin typeface="Arial Unicode MS" panose="020B0604020202020204" pitchFamily="34" charset="-128"/>
                <a:ea typeface="+mn-ea"/>
                <a:cs typeface="+mn-cs"/>
              </a:defRPr>
            </a:lvl7pPr>
            <a:lvl8pPr marL="3200400" algn="l" defTabSz="914400" rtl="0" eaLnBrk="1" latinLnBrk="0" hangingPunct="1">
              <a:defRPr sz="1400" kern="1200">
                <a:solidFill>
                  <a:schemeClr val="tx1"/>
                </a:solidFill>
                <a:latin typeface="Arial Unicode MS" panose="020B0604020202020204" pitchFamily="34" charset="-128"/>
                <a:ea typeface="+mn-ea"/>
                <a:cs typeface="+mn-cs"/>
              </a:defRPr>
            </a:lvl8pPr>
            <a:lvl9pPr marL="3657600" algn="l" defTabSz="914400" rtl="0" eaLnBrk="1" latinLnBrk="0" hangingPunct="1">
              <a:defRPr sz="1400" kern="1200">
                <a:solidFill>
                  <a:schemeClr val="tx1"/>
                </a:solidFill>
                <a:latin typeface="Arial Unicode MS" panose="020B0604020202020204" pitchFamily="34" charset="-128"/>
                <a:ea typeface="+mn-ea"/>
                <a:cs typeface="+mn-cs"/>
              </a:defRPr>
            </a:lvl9pPr>
          </a:lstStyle>
          <a:p>
            <a:r>
              <a:rPr lang="en-AU" altLang="en-US" sz="1800" b="1" dirty="0"/>
              <a:t>Reduce</a:t>
            </a:r>
            <a:br>
              <a:rPr lang="en-AU" altLang="en-US" sz="1800" b="1" dirty="0"/>
            </a:br>
            <a:r>
              <a:rPr lang="en-AU" altLang="en-US" sz="1800" b="1" dirty="0"/>
              <a:t>Re-use</a:t>
            </a:r>
            <a:br>
              <a:rPr lang="en-AU" altLang="en-US" sz="1800" b="1" dirty="0"/>
            </a:br>
            <a:r>
              <a:rPr lang="en-AU" altLang="en-US" sz="1800" b="1" dirty="0"/>
              <a:t>Recycle</a:t>
            </a:r>
          </a:p>
        </p:txBody>
      </p:sp>
      <p:grpSp>
        <p:nvGrpSpPr>
          <p:cNvPr id="2" name="Group 1"/>
          <p:cNvGrpSpPr/>
          <p:nvPr/>
        </p:nvGrpSpPr>
        <p:grpSpPr>
          <a:xfrm>
            <a:off x="345057" y="2208734"/>
            <a:ext cx="8574655" cy="4122231"/>
            <a:chOff x="418852" y="1888858"/>
            <a:chExt cx="8329612" cy="3678237"/>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852" y="1888858"/>
              <a:ext cx="8329612"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a:spLocks noChangeArrowheads="1"/>
            </p:cNvSpPr>
            <p:nvPr/>
          </p:nvSpPr>
          <p:spPr bwMode="auto">
            <a:xfrm>
              <a:off x="3581009" y="2350092"/>
              <a:ext cx="2422525" cy="2174875"/>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AU"/>
              </a:defPPr>
              <a:lvl1pPr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1pPr>
              <a:lvl2pPr marL="4572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2pPr>
              <a:lvl3pPr marL="9144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3pPr>
              <a:lvl4pPr marL="13716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4pPr>
              <a:lvl5pPr marL="18288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5pPr>
              <a:lvl6pPr marL="2286000" algn="l" defTabSz="914400" rtl="0" eaLnBrk="1" latinLnBrk="0" hangingPunct="1">
                <a:defRPr sz="1400" kern="1200">
                  <a:solidFill>
                    <a:schemeClr val="tx1"/>
                  </a:solidFill>
                  <a:latin typeface="Arial Unicode MS" panose="020B0604020202020204" pitchFamily="34" charset="-128"/>
                  <a:ea typeface="+mn-ea"/>
                  <a:cs typeface="+mn-cs"/>
                </a:defRPr>
              </a:lvl6pPr>
              <a:lvl7pPr marL="2743200" algn="l" defTabSz="914400" rtl="0" eaLnBrk="1" latinLnBrk="0" hangingPunct="1">
                <a:defRPr sz="1400" kern="1200">
                  <a:solidFill>
                    <a:schemeClr val="tx1"/>
                  </a:solidFill>
                  <a:latin typeface="Arial Unicode MS" panose="020B0604020202020204" pitchFamily="34" charset="-128"/>
                  <a:ea typeface="+mn-ea"/>
                  <a:cs typeface="+mn-cs"/>
                </a:defRPr>
              </a:lvl7pPr>
              <a:lvl8pPr marL="3200400" algn="l" defTabSz="914400" rtl="0" eaLnBrk="1" latinLnBrk="0" hangingPunct="1">
                <a:defRPr sz="1400" kern="1200">
                  <a:solidFill>
                    <a:schemeClr val="tx1"/>
                  </a:solidFill>
                  <a:latin typeface="Arial Unicode MS" panose="020B0604020202020204" pitchFamily="34" charset="-128"/>
                  <a:ea typeface="+mn-ea"/>
                  <a:cs typeface="+mn-cs"/>
                </a:defRPr>
              </a:lvl8pPr>
              <a:lvl9pPr marL="3657600" algn="l" defTabSz="914400" rtl="0" eaLnBrk="1" latinLnBrk="0" hangingPunct="1">
                <a:defRPr sz="1400" kern="1200">
                  <a:solidFill>
                    <a:schemeClr val="tx1"/>
                  </a:solidFill>
                  <a:latin typeface="Arial Unicode MS" panose="020B0604020202020204" pitchFamily="34" charset="-128"/>
                  <a:ea typeface="+mn-ea"/>
                  <a:cs typeface="+mn-cs"/>
                </a:defRPr>
              </a:lvl9pPr>
            </a:lstStyle>
            <a:p>
              <a:endParaRPr lang="en-AU"/>
            </a:p>
          </p:txBody>
        </p:sp>
      </p:grpSp>
      <p:sp>
        <p:nvSpPr>
          <p:cNvPr id="9" name="Rectangle 8"/>
          <p:cNvSpPr>
            <a:spLocks noChangeArrowheads="1"/>
          </p:cNvSpPr>
          <p:nvPr/>
        </p:nvSpPr>
        <p:spPr bwMode="auto">
          <a:xfrm>
            <a:off x="172527" y="672433"/>
            <a:ext cx="883344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AU"/>
            </a:defPPr>
            <a:lvl1pPr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1pPr>
            <a:lvl2pPr marL="4572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2pPr>
            <a:lvl3pPr marL="9144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3pPr>
            <a:lvl4pPr marL="13716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4pPr>
            <a:lvl5pPr marL="18288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5pPr>
            <a:lvl6pPr marL="2286000" algn="l" defTabSz="914400" rtl="0" eaLnBrk="1" latinLnBrk="0" hangingPunct="1">
              <a:defRPr sz="1400" kern="1200">
                <a:solidFill>
                  <a:schemeClr val="tx1"/>
                </a:solidFill>
                <a:latin typeface="Arial Unicode MS" panose="020B0604020202020204" pitchFamily="34" charset="-128"/>
                <a:ea typeface="+mn-ea"/>
                <a:cs typeface="+mn-cs"/>
              </a:defRPr>
            </a:lvl6pPr>
            <a:lvl7pPr marL="2743200" algn="l" defTabSz="914400" rtl="0" eaLnBrk="1" latinLnBrk="0" hangingPunct="1">
              <a:defRPr sz="1400" kern="1200">
                <a:solidFill>
                  <a:schemeClr val="tx1"/>
                </a:solidFill>
                <a:latin typeface="Arial Unicode MS" panose="020B0604020202020204" pitchFamily="34" charset="-128"/>
                <a:ea typeface="+mn-ea"/>
                <a:cs typeface="+mn-cs"/>
              </a:defRPr>
            </a:lvl7pPr>
            <a:lvl8pPr marL="3200400" algn="l" defTabSz="914400" rtl="0" eaLnBrk="1" latinLnBrk="0" hangingPunct="1">
              <a:defRPr sz="1400" kern="1200">
                <a:solidFill>
                  <a:schemeClr val="tx1"/>
                </a:solidFill>
                <a:latin typeface="Arial Unicode MS" panose="020B0604020202020204" pitchFamily="34" charset="-128"/>
                <a:ea typeface="+mn-ea"/>
                <a:cs typeface="+mn-cs"/>
              </a:defRPr>
            </a:lvl8pPr>
            <a:lvl9pPr marL="3657600" algn="l" defTabSz="914400" rtl="0" eaLnBrk="1" latinLnBrk="0" hangingPunct="1">
              <a:defRPr sz="1400" kern="1200">
                <a:solidFill>
                  <a:schemeClr val="tx1"/>
                </a:solidFill>
                <a:latin typeface="Arial Unicode MS" panose="020B0604020202020204" pitchFamily="34" charset="-128"/>
                <a:ea typeface="+mn-ea"/>
                <a:cs typeface="+mn-cs"/>
              </a:defRPr>
            </a:lvl9pPr>
          </a:lstStyle>
          <a:p>
            <a:r>
              <a:rPr lang="en-US" altLang="en-US" sz="2400" dirty="0" smtClean="0"/>
              <a:t>	Take </a:t>
            </a:r>
            <a:r>
              <a:rPr lang="en-US" altLang="en-US" sz="2400" dirty="0"/>
              <a:t>=&gt; manipulate =&gt; make =&gt; use =&gt; waste</a:t>
            </a:r>
            <a:br>
              <a:rPr lang="en-US" altLang="en-US" sz="2400" dirty="0"/>
            </a:br>
            <a:r>
              <a:rPr lang="en-US" altLang="en-US" sz="1800" dirty="0"/>
              <a:t>Driven </a:t>
            </a:r>
            <a:r>
              <a:rPr lang="en-US" altLang="en-US" sz="1800" dirty="0" smtClean="0"/>
              <a:t>substantially by </a:t>
            </a:r>
            <a:r>
              <a:rPr lang="en-US" altLang="en-US" sz="2000" b="1" dirty="0"/>
              <a:t>fossil fuel energy</a:t>
            </a:r>
            <a:r>
              <a:rPr lang="en-US" altLang="en-US" sz="1800" dirty="0"/>
              <a:t> with detrimental effects on earth systems.</a:t>
            </a:r>
          </a:p>
        </p:txBody>
      </p:sp>
      <p:sp>
        <p:nvSpPr>
          <p:cNvPr id="10" name="AutoShape 13"/>
          <p:cNvSpPr>
            <a:spLocks noChangeArrowheads="1"/>
          </p:cNvSpPr>
          <p:nvPr/>
        </p:nvSpPr>
        <p:spPr bwMode="auto">
          <a:xfrm>
            <a:off x="5019660" y="1812585"/>
            <a:ext cx="635000" cy="787400"/>
          </a:xfrm>
          <a:prstGeom prst="downArrow">
            <a:avLst>
              <a:gd name="adj1" fmla="val 50000"/>
              <a:gd name="adj2" fmla="val 31000"/>
            </a:avLst>
          </a:prstGeom>
          <a:gradFill rotWithShape="1">
            <a:gsLst>
              <a:gs pos="0">
                <a:srgbClr val="FFFF66"/>
              </a:gs>
              <a:gs pos="100000">
                <a:srgbClr val="FF0000"/>
              </a:gs>
            </a:gsLst>
            <a:lin ang="5400000" scaled="1"/>
          </a:gra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AU"/>
            </a:defPPr>
            <a:lvl1pPr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1pPr>
            <a:lvl2pPr marL="4572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2pPr>
            <a:lvl3pPr marL="9144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3pPr>
            <a:lvl4pPr marL="13716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4pPr>
            <a:lvl5pPr marL="18288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5pPr>
            <a:lvl6pPr marL="2286000" algn="l" defTabSz="914400" rtl="0" eaLnBrk="1" latinLnBrk="0" hangingPunct="1">
              <a:defRPr sz="1400" kern="1200">
                <a:solidFill>
                  <a:schemeClr val="tx1"/>
                </a:solidFill>
                <a:latin typeface="Arial Unicode MS" panose="020B0604020202020204" pitchFamily="34" charset="-128"/>
                <a:ea typeface="+mn-ea"/>
                <a:cs typeface="+mn-cs"/>
              </a:defRPr>
            </a:lvl6pPr>
            <a:lvl7pPr marL="2743200" algn="l" defTabSz="914400" rtl="0" eaLnBrk="1" latinLnBrk="0" hangingPunct="1">
              <a:defRPr sz="1400" kern="1200">
                <a:solidFill>
                  <a:schemeClr val="tx1"/>
                </a:solidFill>
                <a:latin typeface="Arial Unicode MS" panose="020B0604020202020204" pitchFamily="34" charset="-128"/>
                <a:ea typeface="+mn-ea"/>
                <a:cs typeface="+mn-cs"/>
              </a:defRPr>
            </a:lvl7pPr>
            <a:lvl8pPr marL="3200400" algn="l" defTabSz="914400" rtl="0" eaLnBrk="1" latinLnBrk="0" hangingPunct="1">
              <a:defRPr sz="1400" kern="1200">
                <a:solidFill>
                  <a:schemeClr val="tx1"/>
                </a:solidFill>
                <a:latin typeface="Arial Unicode MS" panose="020B0604020202020204" pitchFamily="34" charset="-128"/>
                <a:ea typeface="+mn-ea"/>
                <a:cs typeface="+mn-cs"/>
              </a:defRPr>
            </a:lvl8pPr>
            <a:lvl9pPr marL="3657600" algn="l" defTabSz="914400" rtl="0" eaLnBrk="1" latinLnBrk="0" hangingPunct="1">
              <a:defRPr sz="1400" kern="1200">
                <a:solidFill>
                  <a:schemeClr val="tx1"/>
                </a:solidFill>
                <a:latin typeface="Arial Unicode MS" panose="020B0604020202020204" pitchFamily="34" charset="-128"/>
                <a:ea typeface="+mn-ea"/>
                <a:cs typeface="+mn-cs"/>
              </a:defRPr>
            </a:lvl9pPr>
          </a:lstStyle>
          <a:p>
            <a:endParaRPr lang="en-AU"/>
          </a:p>
        </p:txBody>
      </p:sp>
      <p:sp>
        <p:nvSpPr>
          <p:cNvPr id="11" name="Text Box 14"/>
          <p:cNvSpPr txBox="1">
            <a:spLocks noChangeArrowheads="1"/>
          </p:cNvSpPr>
          <p:nvPr/>
        </p:nvSpPr>
        <p:spPr bwMode="auto">
          <a:xfrm>
            <a:off x="5708544" y="1913283"/>
            <a:ext cx="10695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AU"/>
            </a:defPPr>
            <a:lvl1pPr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1pPr>
            <a:lvl2pPr marL="4572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2pPr>
            <a:lvl3pPr marL="9144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3pPr>
            <a:lvl4pPr marL="13716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4pPr>
            <a:lvl5pPr marL="18288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5pPr>
            <a:lvl6pPr marL="2286000" algn="l" defTabSz="914400" rtl="0" eaLnBrk="1" latinLnBrk="0" hangingPunct="1">
              <a:defRPr sz="1400" kern="1200">
                <a:solidFill>
                  <a:schemeClr val="tx1"/>
                </a:solidFill>
                <a:latin typeface="Arial Unicode MS" panose="020B0604020202020204" pitchFamily="34" charset="-128"/>
                <a:ea typeface="+mn-ea"/>
                <a:cs typeface="+mn-cs"/>
              </a:defRPr>
            </a:lvl6pPr>
            <a:lvl7pPr marL="2743200" algn="l" defTabSz="914400" rtl="0" eaLnBrk="1" latinLnBrk="0" hangingPunct="1">
              <a:defRPr sz="1400" kern="1200">
                <a:solidFill>
                  <a:schemeClr val="tx1"/>
                </a:solidFill>
                <a:latin typeface="Arial Unicode MS" panose="020B0604020202020204" pitchFamily="34" charset="-128"/>
                <a:ea typeface="+mn-ea"/>
                <a:cs typeface="+mn-cs"/>
              </a:defRPr>
            </a:lvl7pPr>
            <a:lvl8pPr marL="3200400" algn="l" defTabSz="914400" rtl="0" eaLnBrk="1" latinLnBrk="0" hangingPunct="1">
              <a:defRPr sz="1400" kern="1200">
                <a:solidFill>
                  <a:schemeClr val="tx1"/>
                </a:solidFill>
                <a:latin typeface="Arial Unicode MS" panose="020B0604020202020204" pitchFamily="34" charset="-128"/>
                <a:ea typeface="+mn-ea"/>
                <a:cs typeface="+mn-cs"/>
              </a:defRPr>
            </a:lvl8pPr>
            <a:lvl9pPr marL="3657600" algn="l" defTabSz="914400" rtl="0" eaLnBrk="1" latinLnBrk="0" hangingPunct="1">
              <a:defRPr sz="1400" kern="1200">
                <a:solidFill>
                  <a:schemeClr val="tx1"/>
                </a:solidFill>
                <a:latin typeface="Arial Unicode MS" panose="020B0604020202020204" pitchFamily="34" charset="-128"/>
                <a:ea typeface="+mn-ea"/>
                <a:cs typeface="+mn-cs"/>
              </a:defRPr>
            </a:lvl9pPr>
          </a:lstStyle>
          <a:p>
            <a:r>
              <a:rPr lang="en-AU" altLang="en-US" sz="1800" b="1" dirty="0" smtClean="0"/>
              <a:t>Innovate</a:t>
            </a:r>
            <a:endParaRPr lang="en-AU" altLang="en-US" sz="1800" b="1" dirty="0"/>
          </a:p>
        </p:txBody>
      </p:sp>
      <p:sp>
        <p:nvSpPr>
          <p:cNvPr id="15" name="Title 14"/>
          <p:cNvSpPr>
            <a:spLocks noGrp="1"/>
          </p:cNvSpPr>
          <p:nvPr>
            <p:ph type="title"/>
          </p:nvPr>
        </p:nvSpPr>
        <p:spPr>
          <a:xfrm>
            <a:off x="395536" y="0"/>
            <a:ext cx="8352928" cy="672433"/>
          </a:xfrm>
        </p:spPr>
        <p:txBody>
          <a:bodyPr>
            <a:normAutofit fontScale="90000"/>
          </a:bodyPr>
          <a:lstStyle/>
          <a:p>
            <a:r>
              <a:rPr lang="en-US" dirty="0" smtClean="0"/>
              <a:t>Changing the Techno-Process</a:t>
            </a:r>
            <a:endParaRPr lang="en-AU" dirty="0"/>
          </a:p>
        </p:txBody>
      </p:sp>
      <p:pic>
        <p:nvPicPr>
          <p:cNvPr id="16" name="Picture 15"/>
          <p:cNvPicPr>
            <a:picLocks noChangeAspect="1"/>
          </p:cNvPicPr>
          <p:nvPr/>
        </p:nvPicPr>
        <p:blipFill>
          <a:blip r:embed="rId3"/>
          <a:stretch>
            <a:fillRect/>
          </a:stretch>
        </p:blipFill>
        <p:spPr>
          <a:xfrm>
            <a:off x="2047598" y="1668626"/>
            <a:ext cx="1171575" cy="1185863"/>
          </a:xfrm>
          <a:prstGeom prst="rect">
            <a:avLst/>
          </a:prstGeom>
        </p:spPr>
      </p:pic>
      <p:sp>
        <p:nvSpPr>
          <p:cNvPr id="5" name="TextBox 4"/>
          <p:cNvSpPr txBox="1"/>
          <p:nvPr/>
        </p:nvSpPr>
        <p:spPr>
          <a:xfrm>
            <a:off x="631049" y="5264454"/>
            <a:ext cx="7916403" cy="830997"/>
          </a:xfrm>
          <a:prstGeom prst="rect">
            <a:avLst/>
          </a:prstGeom>
          <a:gradFill flip="none" rotWithShape="1">
            <a:gsLst>
              <a:gs pos="0">
                <a:srgbClr val="92D050"/>
              </a:gs>
              <a:gs pos="74000">
                <a:schemeClr val="accent1">
                  <a:lumMod val="45000"/>
                  <a:lumOff val="55000"/>
                </a:schemeClr>
              </a:gs>
              <a:gs pos="83000">
                <a:schemeClr val="accent1">
                  <a:lumMod val="45000"/>
                  <a:lumOff val="55000"/>
                </a:schemeClr>
              </a:gs>
              <a:gs pos="100000">
                <a:schemeClr val="bg1">
                  <a:lumMod val="65000"/>
                </a:schemeClr>
              </a:gs>
            </a:gsLst>
            <a:lin ang="0" scaled="1"/>
            <a:tileRect/>
          </a:gradFill>
        </p:spPr>
        <p:txBody>
          <a:bodyPr wrap="square" rtlCol="0">
            <a:spAutoFit/>
          </a:bodyPr>
          <a:lstStyle/>
          <a:p>
            <a:r>
              <a:rPr lang="en-AU" sz="4800" dirty="0" smtClean="0"/>
              <a:t>Underlying </a:t>
            </a:r>
            <a:r>
              <a:rPr lang="en-AU" sz="4800" dirty="0" err="1" smtClean="0"/>
              <a:t>moleconomic</a:t>
            </a:r>
            <a:r>
              <a:rPr lang="en-AU" sz="4800" dirty="0" smtClean="0"/>
              <a:t> flows</a:t>
            </a:r>
            <a:endParaRPr lang="en-AU" sz="4800" dirty="0"/>
          </a:p>
        </p:txBody>
      </p:sp>
    </p:spTree>
    <p:extLst>
      <p:ext uri="{BB962C8B-B14F-4D97-AF65-F5344CB8AC3E}">
        <p14:creationId xmlns:p14="http://schemas.microsoft.com/office/powerpoint/2010/main" val="2148445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sbs.com.au/news/sites/sbs.com.au.news/files/styles/body_image/public/japan_slides_0.jpg?itok=xRVS7BAH&amp;mtime=1441866982"/>
          <p:cNvPicPr preferRelativeResize="0">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94" y="0"/>
            <a:ext cx="9143999" cy="688538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d.ibtimes.co.uk/en/full/1393570/yazidi-refugees-flee-iraq.jpg"/>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52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3e308.medialib.glogster.com/media/39/393a92f25fc1d4278737da25e40a91cd1bb2d9d8ddb3c6d5e3f1428f34d70328/fire-jpg.jpg"/>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4"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preferRelativeResize="0">
            <a:picLocks/>
          </p:cNvPicPr>
          <p:nvPr/>
        </p:nvPicPr>
        <p:blipFill>
          <a:blip r:embed="rId5"/>
          <a:stretch>
            <a:fillRect/>
          </a:stretch>
        </p:blipFill>
        <p:spPr>
          <a:xfrm>
            <a:off x="0" y="0"/>
            <a:ext cx="9144000" cy="6858000"/>
          </a:xfrm>
          <a:prstGeom prst="rect">
            <a:avLst/>
          </a:prstGeom>
        </p:spPr>
      </p:pic>
      <p:pic>
        <p:nvPicPr>
          <p:cNvPr id="5" name="Picture 4"/>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70" y="-1"/>
            <a:ext cx="9143860" cy="6875269"/>
          </a:xfrm>
          <a:prstGeom prst="rect">
            <a:avLst/>
          </a:prstGeom>
        </p:spPr>
      </p:pic>
      <p:sp>
        <p:nvSpPr>
          <p:cNvPr id="2" name="Title 1"/>
          <p:cNvSpPr>
            <a:spLocks noGrp="1"/>
          </p:cNvSpPr>
          <p:nvPr>
            <p:ph type="title"/>
          </p:nvPr>
        </p:nvSpPr>
        <p:spPr/>
        <p:txBody>
          <a:bodyPr>
            <a:normAutofit/>
          </a:bodyPr>
          <a:lstStyle/>
          <a:p>
            <a:r>
              <a:rPr lang="en-AU" sz="4000" dirty="0" smtClean="0"/>
              <a:t>Impacts of CO</a:t>
            </a:r>
            <a:r>
              <a:rPr lang="en-AU" sz="4000" baseline="-25000" dirty="0" smtClean="0"/>
              <a:t>2</a:t>
            </a:r>
            <a:r>
              <a:rPr lang="en-AU" sz="4000" dirty="0" smtClean="0"/>
              <a:t> and other Emissions</a:t>
            </a:r>
            <a:endParaRPr lang="en-AU" sz="4000" dirty="0"/>
          </a:p>
        </p:txBody>
      </p:sp>
      <p:sp>
        <p:nvSpPr>
          <p:cNvPr id="8" name="Content Placeholder 7"/>
          <p:cNvSpPr>
            <a:spLocks noGrp="1"/>
          </p:cNvSpPr>
          <p:nvPr>
            <p:ph idx="1"/>
          </p:nvPr>
        </p:nvSpPr>
        <p:spPr>
          <a:xfrm>
            <a:off x="395536" y="764704"/>
            <a:ext cx="8352928" cy="5858933"/>
          </a:xfrm>
        </p:spPr>
        <p:txBody>
          <a:bodyPr>
            <a:noAutofit/>
          </a:bodyPr>
          <a:lstStyle/>
          <a:p>
            <a:r>
              <a:rPr lang="en-AU" sz="2800" dirty="0"/>
              <a:t>Ocean Acidification: 1/3 of the CO</a:t>
            </a:r>
            <a:r>
              <a:rPr lang="en-AU" sz="2800" baseline="-25000" dirty="0"/>
              <a:t>2</a:t>
            </a:r>
            <a:r>
              <a:rPr lang="en-AU" sz="2800" dirty="0"/>
              <a:t> emitted by human activity has already been taken up by the ocean. As CO</a:t>
            </a:r>
            <a:r>
              <a:rPr lang="en-AU" sz="2800" baseline="-25000" dirty="0"/>
              <a:t>2</a:t>
            </a:r>
            <a:r>
              <a:rPr lang="en-AU" sz="2800" dirty="0"/>
              <a:t> dissolves in sea water , carbonic acid is formed</a:t>
            </a:r>
            <a:r>
              <a:rPr lang="en-AU" sz="2800" dirty="0" smtClean="0"/>
              <a:t>.</a:t>
            </a:r>
            <a:endParaRPr lang="en-AU" sz="2800" dirty="0"/>
          </a:p>
          <a:p>
            <a:r>
              <a:rPr lang="en-AU" sz="2800" dirty="0"/>
              <a:t>Melting glaciers: </a:t>
            </a:r>
            <a:r>
              <a:rPr lang="en-AU" sz="2800" dirty="0" smtClean="0"/>
              <a:t>cause </a:t>
            </a:r>
            <a:r>
              <a:rPr lang="en-AU" sz="2800" dirty="0"/>
              <a:t>sea level rise which further leads to more frequent coastal </a:t>
            </a:r>
            <a:r>
              <a:rPr lang="en-AU" sz="2800" dirty="0" smtClean="0"/>
              <a:t>flooding and inundation.</a:t>
            </a:r>
          </a:p>
          <a:p>
            <a:r>
              <a:rPr lang="en-AU" sz="2800" dirty="0" smtClean="0"/>
              <a:t>Extreme </a:t>
            </a:r>
            <a:r>
              <a:rPr lang="en-AU" sz="2800" dirty="0"/>
              <a:t>weather: Droughts, floods, strong winds etc</a:t>
            </a:r>
            <a:r>
              <a:rPr lang="en-AU" sz="2800" dirty="0" smtClean="0"/>
              <a:t>.</a:t>
            </a:r>
          </a:p>
          <a:p>
            <a:pPr lvl="1"/>
            <a:r>
              <a:rPr lang="en-AU" sz="2400" dirty="0" smtClean="0"/>
              <a:t>An extreme heatwave in May 2015 killed 2500 people in India.</a:t>
            </a:r>
            <a:br>
              <a:rPr lang="en-AU" sz="2400" dirty="0" smtClean="0"/>
            </a:br>
            <a:r>
              <a:rPr lang="en-AU" sz="1000" dirty="0"/>
              <a:t>Source: </a:t>
            </a:r>
            <a:r>
              <a:rPr lang="en-AU" sz="1000" dirty="0">
                <a:hlinkClick r:id="rId7"/>
              </a:rPr>
              <a:t>https://</a:t>
            </a:r>
            <a:r>
              <a:rPr lang="en-AU" sz="1000" dirty="0" smtClean="0">
                <a:hlinkClick r:id="rId7"/>
              </a:rPr>
              <a:t>en.wikipedia.org/wiki/2015_Indian_heat_wave</a:t>
            </a:r>
            <a:endParaRPr lang="en-AU" sz="1000" dirty="0" smtClean="0"/>
          </a:p>
          <a:p>
            <a:pPr lvl="1"/>
            <a:r>
              <a:rPr lang="en-AU" sz="2400" dirty="0" smtClean="0"/>
              <a:t>2.8 million people were recently evacuated with heavy floods in Japan</a:t>
            </a:r>
          </a:p>
          <a:p>
            <a:pPr lvl="1"/>
            <a:r>
              <a:rPr lang="en-AU" sz="2400" dirty="0" smtClean="0"/>
              <a:t>A drought started the war in Syria</a:t>
            </a:r>
            <a:br>
              <a:rPr lang="en-AU" sz="2400" dirty="0" smtClean="0"/>
            </a:br>
            <a:r>
              <a:rPr lang="en-AU" sz="2400" dirty="0" smtClean="0"/>
              <a:t>	</a:t>
            </a:r>
            <a:endParaRPr lang="en-AU" sz="2400" dirty="0"/>
          </a:p>
        </p:txBody>
      </p:sp>
      <p:sp>
        <p:nvSpPr>
          <p:cNvPr id="6" name="Footer Placeholder 5"/>
          <p:cNvSpPr>
            <a:spLocks noGrp="1"/>
          </p:cNvSpPr>
          <p:nvPr>
            <p:ph type="ftr" sz="quarter" idx="11"/>
          </p:nvPr>
        </p:nvSpPr>
        <p:spPr/>
        <p:txBody>
          <a:bodyPr/>
          <a:lstStyle/>
          <a:p>
            <a:r>
              <a:rPr lang="en-AU" dirty="0" smtClean="0"/>
              <a:t>Presentations downloadable from TecEco.com and CarbonSafe.com.  See also GaiaEngineering.com</a:t>
            </a:r>
            <a:endParaRPr lang="en-AU" dirty="0"/>
          </a:p>
        </p:txBody>
      </p:sp>
      <p:sp>
        <p:nvSpPr>
          <p:cNvPr id="3" name="TextBox 2"/>
          <p:cNvSpPr txBox="1"/>
          <p:nvPr/>
        </p:nvSpPr>
        <p:spPr>
          <a:xfrm>
            <a:off x="906449" y="6085756"/>
            <a:ext cx="6808321" cy="369332"/>
          </a:xfrm>
          <a:prstGeom prst="rect">
            <a:avLst/>
          </a:prstGeom>
          <a:noFill/>
        </p:spPr>
        <p:txBody>
          <a:bodyPr wrap="square" rtlCol="0">
            <a:spAutoFit/>
          </a:bodyPr>
          <a:lstStyle/>
          <a:p>
            <a:pPr marL="357188" indent="-357188"/>
            <a:r>
              <a:rPr lang="en-AU" sz="900" dirty="0"/>
              <a:t>Source: </a:t>
            </a:r>
            <a:r>
              <a:rPr lang="en-AU" sz="900" u="sng" dirty="0">
                <a:hlinkClick r:id="rId8"/>
              </a:rPr>
              <a:t>http://www.nytimes.com/2015/03/03/science/earth/study-links-syria-conflict-to-drought-caused-by-climate-change.html?_</a:t>
            </a:r>
            <a:r>
              <a:rPr lang="en-AU" sz="900" u="sng" dirty="0" smtClean="0">
                <a:hlinkClick r:id="rId8"/>
              </a:rPr>
              <a:t>r=0</a:t>
            </a:r>
            <a:r>
              <a:rPr lang="en-AU" sz="900" u="sng" dirty="0" smtClean="0"/>
              <a:t> </a:t>
            </a:r>
            <a:r>
              <a:rPr lang="en-AU" sz="900" u="sng" dirty="0" smtClean="0">
                <a:hlinkClick r:id="rId9"/>
              </a:rPr>
              <a:t>http</a:t>
            </a:r>
            <a:r>
              <a:rPr lang="en-AU" sz="900" u="sng" dirty="0">
                <a:hlinkClick r:id="rId9"/>
              </a:rPr>
              <a:t>://news.nationalgeographic.com/news/2015/03/150302-syria-war-climate-change-drought/</a:t>
            </a:r>
            <a:endParaRPr lang="en-AU" sz="900" dirty="0"/>
          </a:p>
        </p:txBody>
      </p:sp>
      <p:sp>
        <p:nvSpPr>
          <p:cNvPr id="11" name="Oval 10"/>
          <p:cNvSpPr/>
          <p:nvPr/>
        </p:nvSpPr>
        <p:spPr>
          <a:xfrm>
            <a:off x="8613802" y="115261"/>
            <a:ext cx="238205" cy="22283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5310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3000"/>
                                        <p:tgtEl>
                                          <p:spTgt spid="2052"/>
                                        </p:tgtEl>
                                      </p:cBhvr>
                                    </p:animEffect>
                                  </p:childTnLst>
                                  <p:subTnLst>
                                    <p:set>
                                      <p:cBhvr override="childStyle">
                                        <p:cTn dur="1" fill="hold" display="0" masterRel="sameClick" afterEffect="1">
                                          <p:stCondLst>
                                            <p:cond evt="end" delay="0">
                                              <p:tn val="5"/>
                                            </p:cond>
                                          </p:stCondLst>
                                        </p:cTn>
                                        <p:tgtEl>
                                          <p:spTgt spid="2052"/>
                                        </p:tgtEl>
                                        <p:attrNameLst>
                                          <p:attrName>style.visibility</p:attrName>
                                        </p:attrNameLst>
                                      </p:cBhvr>
                                      <p:to>
                                        <p:strVal val="hidden"/>
                                      </p:to>
                                    </p:set>
                                  </p:sub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2058"/>
                                        </p:tgtEl>
                                        <p:attrNameLst>
                                          <p:attrName>style.visibility</p:attrName>
                                        </p:attrNameLst>
                                      </p:cBhvr>
                                      <p:to>
                                        <p:strVal val="visible"/>
                                      </p:to>
                                    </p:set>
                                    <p:animEffect transition="in" filter="fade">
                                      <p:cBhvr>
                                        <p:cTn id="11" dur="3000"/>
                                        <p:tgtEl>
                                          <p:spTgt spid="2058"/>
                                        </p:tgtEl>
                                      </p:cBhvr>
                                    </p:animEffect>
                                  </p:childTnLst>
                                  <p:subTnLst>
                                    <p:set>
                                      <p:cBhvr override="childStyle">
                                        <p:cTn dur="1" fill="hold" display="0" masterRel="sameClick" afterEffect="1">
                                          <p:stCondLst>
                                            <p:cond evt="end" delay="0">
                                              <p:tn val="9"/>
                                            </p:cond>
                                          </p:stCondLst>
                                        </p:cTn>
                                        <p:tgtEl>
                                          <p:spTgt spid="2058"/>
                                        </p:tgtEl>
                                        <p:attrNameLst>
                                          <p:attrName>style.visibility</p:attrName>
                                        </p:attrNameLst>
                                      </p:cBhvr>
                                      <p:to>
                                        <p:strVal val="hidden"/>
                                      </p:to>
                                    </p:set>
                                  </p:sub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3000"/>
                                        <p:tgtEl>
                                          <p:spTgt spid="5"/>
                                        </p:tgtEl>
                                      </p:cBhvr>
                                    </p:animEffect>
                                  </p:childTnLst>
                                  <p:subTnLst>
                                    <p:set>
                                      <p:cBhvr override="childStyle">
                                        <p:cTn dur="1" fill="hold" display="0" masterRel="sameClick" afterEffect="1">
                                          <p:stCondLst>
                                            <p:cond evt="end" delay="0">
                                              <p:tn val="13"/>
                                            </p:cond>
                                          </p:stCondLst>
                                        </p:cTn>
                                        <p:tgtEl>
                                          <p:spTgt spid="5"/>
                                        </p:tgtEl>
                                        <p:attrNameLst>
                                          <p:attrName>style.visibility</p:attrName>
                                        </p:attrNameLst>
                                      </p:cBhvr>
                                      <p:to>
                                        <p:strVal val="hidden"/>
                                      </p:to>
                                    </p:set>
                                  </p:sub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0"/>
                                        <p:tgtEl>
                                          <p:spTgt spid="4"/>
                                        </p:tgtEl>
                                      </p:cBhvr>
                                    </p:animEffect>
                                  </p:childTnLst>
                                  <p:subTnLst>
                                    <p:set>
                                      <p:cBhvr override="childStyle">
                                        <p:cTn dur="1" fill="hold" display="0" masterRel="sameClick" afterEffect="1">
                                          <p:stCondLst>
                                            <p:cond evt="end" delay="0">
                                              <p:tn val="17"/>
                                            </p:cond>
                                          </p:stCondLst>
                                        </p:cTn>
                                        <p:tgtEl>
                                          <p:spTgt spid="4"/>
                                        </p:tgtEl>
                                        <p:attrNameLst>
                                          <p:attrName>style.visibility</p:attrName>
                                        </p:attrNameLst>
                                      </p:cBhvr>
                                      <p:to>
                                        <p:strVal val="hidden"/>
                                      </p:to>
                                    </p:set>
                                  </p:sub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fade">
                                      <p:cBhvr>
                                        <p:cTn id="23" dur="3000"/>
                                        <p:tgtEl>
                                          <p:spTgt spid="2054"/>
                                        </p:tgtEl>
                                      </p:cBhvr>
                                    </p:animEffect>
                                  </p:childTnLst>
                                  <p:subTnLst>
                                    <p:set>
                                      <p:cBhvr override="childStyle">
                                        <p:cTn dur="1" fill="hold" display="0" masterRel="sameClick" afterEffect="1">
                                          <p:stCondLst>
                                            <p:cond evt="end" delay="0">
                                              <p:tn val="21"/>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Technically Driven Change</a:t>
            </a:r>
            <a:endParaRPr lang="en-AU" dirty="0"/>
          </a:p>
        </p:txBody>
      </p:sp>
      <p:sp>
        <p:nvSpPr>
          <p:cNvPr id="3" name="Footer Placeholder 2"/>
          <p:cNvSpPr>
            <a:spLocks noGrp="1"/>
          </p:cNvSpPr>
          <p:nvPr>
            <p:ph type="ftr" sz="quarter" idx="11"/>
          </p:nvPr>
        </p:nvSpPr>
        <p:spPr/>
        <p:txBody>
          <a:bodyPr/>
          <a:lstStyle/>
          <a:p>
            <a:r>
              <a:rPr lang="en-AU" smtClean="0"/>
              <a:t>Presentations downloadable from TecEco.com and CarbonSafe.com.  See also GaiaEngineering.com</a:t>
            </a:r>
            <a:endParaRPr lang="en-AU"/>
          </a:p>
        </p:txBody>
      </p:sp>
      <p:pic>
        <p:nvPicPr>
          <p:cNvPr id="5" name="Picture 4"/>
          <p:cNvPicPr>
            <a:picLocks noChangeAspect="1"/>
          </p:cNvPicPr>
          <p:nvPr/>
        </p:nvPicPr>
        <p:blipFill>
          <a:blip r:embed="rId2"/>
          <a:stretch>
            <a:fillRect/>
          </a:stretch>
        </p:blipFill>
        <p:spPr>
          <a:xfrm>
            <a:off x="860273" y="1000827"/>
            <a:ext cx="3676650" cy="4105275"/>
          </a:xfrm>
          <a:prstGeom prst="rect">
            <a:avLst/>
          </a:prstGeom>
        </p:spPr>
      </p:pic>
      <p:sp>
        <p:nvSpPr>
          <p:cNvPr id="6" name="TextBox 5"/>
          <p:cNvSpPr txBox="1"/>
          <p:nvPr/>
        </p:nvSpPr>
        <p:spPr>
          <a:xfrm>
            <a:off x="4352192" y="1090246"/>
            <a:ext cx="184731" cy="369332"/>
          </a:xfrm>
          <a:prstGeom prst="rect">
            <a:avLst/>
          </a:prstGeom>
          <a:noFill/>
        </p:spPr>
        <p:txBody>
          <a:bodyPr wrap="none" rtlCol="0">
            <a:spAutoFit/>
          </a:bodyPr>
          <a:lstStyle/>
          <a:p>
            <a:endParaRPr lang="en-AU" dirty="0"/>
          </a:p>
        </p:txBody>
      </p:sp>
      <p:sp>
        <p:nvSpPr>
          <p:cNvPr id="8" name="Rectangle 7"/>
          <p:cNvSpPr/>
          <p:nvPr/>
        </p:nvSpPr>
        <p:spPr>
          <a:xfrm>
            <a:off x="4602774" y="694593"/>
            <a:ext cx="4035668" cy="4524315"/>
          </a:xfrm>
          <a:prstGeom prst="rect">
            <a:avLst/>
          </a:prstGeom>
        </p:spPr>
        <p:txBody>
          <a:bodyPr wrap="square">
            <a:spAutoFit/>
          </a:bodyPr>
          <a:lstStyle/>
          <a:p>
            <a:pPr fontAlgn="base"/>
            <a:r>
              <a:rPr lang="en-AU" dirty="0" smtClean="0"/>
              <a:t>Malcom Turnbull: “We </a:t>
            </a:r>
            <a:r>
              <a:rPr lang="en-AU" dirty="0"/>
              <a:t>have to recognise that the disruption that we see driven by technology, the volatility in change is our friend if we are agile and smart enough to take advantage of it</a:t>
            </a:r>
            <a:r>
              <a:rPr lang="en-AU" dirty="0" smtClean="0"/>
              <a:t>.”</a:t>
            </a:r>
          </a:p>
          <a:p>
            <a:pPr fontAlgn="base"/>
            <a:endParaRPr lang="en-AU" dirty="0" smtClean="0"/>
          </a:p>
          <a:p>
            <a:pPr fontAlgn="base"/>
            <a:r>
              <a:rPr lang="en-AU" dirty="0"/>
              <a:t>Alan Kay: “The best way to predict the future is to invent it</a:t>
            </a:r>
            <a:r>
              <a:rPr lang="en-AU" dirty="0" smtClean="0"/>
              <a:t>.”</a:t>
            </a:r>
          </a:p>
          <a:p>
            <a:pPr fontAlgn="base"/>
            <a:endParaRPr lang="en-AU" dirty="0" smtClean="0"/>
          </a:p>
          <a:p>
            <a:pPr fontAlgn="base"/>
            <a:r>
              <a:rPr lang="en-AU" dirty="0"/>
              <a:t>The Boston Consulting Group: “There are no old roads to new directions. ”</a:t>
            </a:r>
          </a:p>
          <a:p>
            <a:pPr fontAlgn="base"/>
            <a:endParaRPr lang="en-AU" dirty="0" smtClean="0"/>
          </a:p>
          <a:p>
            <a:pPr fontAlgn="base"/>
            <a:r>
              <a:rPr lang="en-AU" dirty="0" smtClean="0"/>
              <a:t>John Harrison: “New technology paradigms can solve many of the sustainability problems we have on spaceship earth. They are all connected.”</a:t>
            </a:r>
            <a:endParaRPr lang="en-AU" dirty="0"/>
          </a:p>
        </p:txBody>
      </p:sp>
      <p:sp>
        <p:nvSpPr>
          <p:cNvPr id="9" name="TextBox 8"/>
          <p:cNvSpPr txBox="1"/>
          <p:nvPr/>
        </p:nvSpPr>
        <p:spPr>
          <a:xfrm>
            <a:off x="1195846" y="5347068"/>
            <a:ext cx="6682154" cy="830997"/>
          </a:xfrm>
          <a:prstGeom prst="rect">
            <a:avLst/>
          </a:prstGeom>
          <a:solidFill>
            <a:srgbClr val="92D050"/>
          </a:solidFill>
          <a:ln w="12700">
            <a:solidFill>
              <a:srgbClr val="000000"/>
            </a:solidFill>
          </a:ln>
        </p:spPr>
        <p:txBody>
          <a:bodyPr wrap="square" rtlCol="0">
            <a:spAutoFit/>
          </a:bodyPr>
          <a:lstStyle/>
          <a:p>
            <a:r>
              <a:rPr lang="en-AU" sz="2400" dirty="0" smtClean="0"/>
              <a:t>Al gore and David Blood: </a:t>
            </a:r>
            <a:r>
              <a:rPr lang="en-AU" sz="2400" dirty="0"/>
              <a:t> </a:t>
            </a:r>
            <a:r>
              <a:rPr lang="en-AU" sz="2400" dirty="0" smtClean="0"/>
              <a:t>”Sustainability </a:t>
            </a:r>
            <a:r>
              <a:rPr lang="en-AU" sz="2400" dirty="0"/>
              <a:t>investing is essential to creating long-term shareholder value</a:t>
            </a:r>
            <a:r>
              <a:rPr lang="en-AU" sz="2400" dirty="0" smtClean="0"/>
              <a:t>.”</a:t>
            </a:r>
            <a:endParaRPr lang="en-AU" sz="2400" dirty="0"/>
          </a:p>
        </p:txBody>
      </p:sp>
    </p:spTree>
    <p:extLst>
      <p:ext uri="{BB962C8B-B14F-4D97-AF65-F5344CB8AC3E}">
        <p14:creationId xmlns:p14="http://schemas.microsoft.com/office/powerpoint/2010/main" val="2459186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490" y="1"/>
            <a:ext cx="8412480" cy="1184744"/>
          </a:xfrm>
        </p:spPr>
        <p:txBody>
          <a:bodyPr anchor="t">
            <a:normAutofit fontScale="90000"/>
          </a:bodyPr>
          <a:lstStyle/>
          <a:p>
            <a:pPr algn="l"/>
            <a:r>
              <a:rPr lang="en-US" sz="4000" dirty="0" smtClean="0"/>
              <a:t>New Technical Paradigms &gt;</a:t>
            </a:r>
            <a:br>
              <a:rPr lang="en-US" sz="4000" dirty="0" smtClean="0"/>
            </a:br>
            <a:r>
              <a:rPr lang="en-US" sz="4000" dirty="0" smtClean="0"/>
              <a:t>Changed Techno-Process &gt; Sustainability</a:t>
            </a:r>
            <a:endParaRPr lang="en-AU" sz="4000" dirty="0"/>
          </a:p>
        </p:txBody>
      </p:sp>
      <p:sp>
        <p:nvSpPr>
          <p:cNvPr id="3" name="Footer Placeholder 2"/>
          <p:cNvSpPr>
            <a:spLocks noGrp="1"/>
          </p:cNvSpPr>
          <p:nvPr>
            <p:ph type="ftr" sz="quarter" idx="11"/>
          </p:nvPr>
        </p:nvSpPr>
        <p:spPr/>
        <p:txBody>
          <a:bodyPr/>
          <a:lstStyle/>
          <a:p>
            <a:r>
              <a:rPr lang="en-AU" smtClean="0"/>
              <a:t>Presentations downloadable from TecEco.com and CarbonSafe.com.  See also GaiaEngineering.com</a:t>
            </a:r>
            <a:endParaRPr lang="en-AU"/>
          </a:p>
        </p:txBody>
      </p:sp>
      <p:sp>
        <p:nvSpPr>
          <p:cNvPr id="4" name="Text Box 15"/>
          <p:cNvSpPr txBox="1">
            <a:spLocks noChangeArrowheads="1"/>
          </p:cNvSpPr>
          <p:nvPr/>
        </p:nvSpPr>
        <p:spPr bwMode="auto">
          <a:xfrm>
            <a:off x="995364" y="3131564"/>
            <a:ext cx="705678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AU"/>
            </a:defPPr>
            <a:lvl1pPr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1pPr>
            <a:lvl2pPr marL="4572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2pPr>
            <a:lvl3pPr marL="9144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3pPr>
            <a:lvl4pPr marL="13716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4pPr>
            <a:lvl5pPr marL="18288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5pPr>
            <a:lvl6pPr marL="2286000" algn="l" defTabSz="914400" rtl="0" eaLnBrk="1" latinLnBrk="0" hangingPunct="1">
              <a:defRPr sz="1400" kern="1200">
                <a:solidFill>
                  <a:schemeClr val="tx1"/>
                </a:solidFill>
                <a:latin typeface="Arial Unicode MS" panose="020B0604020202020204" pitchFamily="34" charset="-128"/>
                <a:ea typeface="+mn-ea"/>
                <a:cs typeface="+mn-cs"/>
              </a:defRPr>
            </a:lvl6pPr>
            <a:lvl7pPr marL="2743200" algn="l" defTabSz="914400" rtl="0" eaLnBrk="1" latinLnBrk="0" hangingPunct="1">
              <a:defRPr sz="1400" kern="1200">
                <a:solidFill>
                  <a:schemeClr val="tx1"/>
                </a:solidFill>
                <a:latin typeface="Arial Unicode MS" panose="020B0604020202020204" pitchFamily="34" charset="-128"/>
                <a:ea typeface="+mn-ea"/>
                <a:cs typeface="+mn-cs"/>
              </a:defRPr>
            </a:lvl7pPr>
            <a:lvl8pPr marL="3200400" algn="l" defTabSz="914400" rtl="0" eaLnBrk="1" latinLnBrk="0" hangingPunct="1">
              <a:defRPr sz="1400" kern="1200">
                <a:solidFill>
                  <a:schemeClr val="tx1"/>
                </a:solidFill>
                <a:latin typeface="Arial Unicode MS" panose="020B0604020202020204" pitchFamily="34" charset="-128"/>
                <a:ea typeface="+mn-ea"/>
                <a:cs typeface="+mn-cs"/>
              </a:defRPr>
            </a:lvl8pPr>
            <a:lvl9pPr marL="3657600" algn="l" defTabSz="914400" rtl="0" eaLnBrk="1" latinLnBrk="0" hangingPunct="1">
              <a:defRPr sz="1400" kern="1200">
                <a:solidFill>
                  <a:schemeClr val="tx1"/>
                </a:solidFill>
                <a:latin typeface="Arial Unicode MS" panose="020B0604020202020204" pitchFamily="34" charset="-128"/>
                <a:ea typeface="+mn-ea"/>
                <a:cs typeface="+mn-cs"/>
              </a:defRPr>
            </a:lvl9pPr>
          </a:lstStyle>
          <a:p>
            <a:r>
              <a:rPr lang="en-US" altLang="en-US" sz="1600" b="1" dirty="0">
                <a:solidFill>
                  <a:prstClr val="black"/>
                </a:solidFill>
                <a:latin typeface="Calibri"/>
              </a:rPr>
              <a:t>Light Globes - A  Recent Paradigm Shift in Technology Reducing Energy </a:t>
            </a:r>
            <a:r>
              <a:rPr lang="en-US" altLang="en-US" sz="1600" b="1" dirty="0" smtClean="0">
                <a:solidFill>
                  <a:prstClr val="black"/>
                </a:solidFill>
                <a:latin typeface="Calibri"/>
              </a:rPr>
              <a:t>Consumption</a:t>
            </a:r>
          </a:p>
          <a:p>
            <a:r>
              <a:rPr lang="en-US" altLang="en-US" sz="1600" dirty="0" smtClean="0">
                <a:solidFill>
                  <a:prstClr val="black"/>
                </a:solidFill>
                <a:latin typeface="Calibri"/>
              </a:rPr>
              <a:t>Light </a:t>
            </a:r>
            <a:r>
              <a:rPr lang="en-US" altLang="en-US" sz="1600" dirty="0">
                <a:solidFill>
                  <a:prstClr val="black"/>
                </a:solidFill>
                <a:latin typeface="Calibri"/>
              </a:rPr>
              <a:t>Globes in the last 10 years have evolved from consuming around 100 watts per 1700 lumens to less that 20 watts per 1700 lumens. As light globes account for around 30% of household energy this is as considerable saving.</a:t>
            </a:r>
          </a:p>
        </p:txBody>
      </p:sp>
      <p:pic>
        <p:nvPicPr>
          <p:cNvPr id="18" name="Picture 17" descr="Incandescant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293" y="4919579"/>
            <a:ext cx="543461" cy="927749"/>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1798856" y="5837410"/>
            <a:ext cx="1344483" cy="52322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AU"/>
            </a:defPPr>
            <a:lvl1pPr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1pPr>
            <a:lvl2pPr marL="4572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2pPr>
            <a:lvl3pPr marL="9144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3pPr>
            <a:lvl4pPr marL="13716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4pPr>
            <a:lvl5pPr marL="18288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5pPr>
            <a:lvl6pPr marL="2286000" algn="l" defTabSz="914400" rtl="0" eaLnBrk="1" latinLnBrk="0" hangingPunct="1">
              <a:defRPr sz="1400" kern="1200">
                <a:solidFill>
                  <a:schemeClr val="tx1"/>
                </a:solidFill>
                <a:latin typeface="Arial Unicode MS" panose="020B0604020202020204" pitchFamily="34" charset="-128"/>
                <a:ea typeface="+mn-ea"/>
                <a:cs typeface="+mn-cs"/>
              </a:defRPr>
            </a:lvl6pPr>
            <a:lvl7pPr marL="2743200" algn="l" defTabSz="914400" rtl="0" eaLnBrk="1" latinLnBrk="0" hangingPunct="1">
              <a:defRPr sz="1400" kern="1200">
                <a:solidFill>
                  <a:schemeClr val="tx1"/>
                </a:solidFill>
                <a:latin typeface="Arial Unicode MS" panose="020B0604020202020204" pitchFamily="34" charset="-128"/>
                <a:ea typeface="+mn-ea"/>
                <a:cs typeface="+mn-cs"/>
              </a:defRPr>
            </a:lvl7pPr>
            <a:lvl8pPr marL="3200400" algn="l" defTabSz="914400" rtl="0" eaLnBrk="1" latinLnBrk="0" hangingPunct="1">
              <a:defRPr sz="1400" kern="1200">
                <a:solidFill>
                  <a:schemeClr val="tx1"/>
                </a:solidFill>
                <a:latin typeface="Arial Unicode MS" panose="020B0604020202020204" pitchFamily="34" charset="-128"/>
                <a:ea typeface="+mn-ea"/>
                <a:cs typeface="+mn-cs"/>
              </a:defRPr>
            </a:lvl8pPr>
            <a:lvl9pPr marL="3657600" algn="l" defTabSz="914400" rtl="0" eaLnBrk="1" latinLnBrk="0" hangingPunct="1">
              <a:defRPr sz="1400" kern="1200">
                <a:solidFill>
                  <a:schemeClr val="tx1"/>
                </a:solidFill>
                <a:latin typeface="Arial Unicode MS" panose="020B0604020202020204" pitchFamily="34" charset="-128"/>
                <a:ea typeface="+mn-ea"/>
                <a:cs typeface="+mn-cs"/>
              </a:defRPr>
            </a:lvl9pPr>
          </a:lstStyle>
          <a:p>
            <a:r>
              <a:rPr lang="en-AU" altLang="en-US" dirty="0">
                <a:solidFill>
                  <a:prstClr val="black"/>
                </a:solidFill>
              </a:rPr>
              <a:t>100 watts</a:t>
            </a:r>
            <a:br>
              <a:rPr lang="en-AU" altLang="en-US" dirty="0">
                <a:solidFill>
                  <a:prstClr val="black"/>
                </a:solidFill>
              </a:rPr>
            </a:br>
            <a:r>
              <a:rPr lang="en-AU" altLang="en-US" dirty="0">
                <a:solidFill>
                  <a:prstClr val="black"/>
                </a:solidFill>
              </a:rPr>
              <a:t>1700 lumens</a:t>
            </a:r>
            <a:endParaRPr lang="en-US" altLang="en-US" dirty="0">
              <a:solidFill>
                <a:prstClr val="black"/>
              </a:solidFill>
            </a:endParaRPr>
          </a:p>
        </p:txBody>
      </p:sp>
      <p:sp>
        <p:nvSpPr>
          <p:cNvPr id="17" name="Text Box 19"/>
          <p:cNvSpPr txBox="1">
            <a:spLocks noChangeArrowheads="1"/>
          </p:cNvSpPr>
          <p:nvPr/>
        </p:nvSpPr>
        <p:spPr bwMode="auto">
          <a:xfrm>
            <a:off x="1659143" y="4589074"/>
            <a:ext cx="1265760" cy="3077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AU"/>
            </a:defPPr>
            <a:lvl1pPr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1pPr>
            <a:lvl2pPr marL="4572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2pPr>
            <a:lvl3pPr marL="9144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3pPr>
            <a:lvl4pPr marL="13716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4pPr>
            <a:lvl5pPr marL="18288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5pPr>
            <a:lvl6pPr marL="2286000" algn="l" defTabSz="914400" rtl="0" eaLnBrk="1" latinLnBrk="0" hangingPunct="1">
              <a:defRPr sz="1400" kern="1200">
                <a:solidFill>
                  <a:schemeClr val="tx1"/>
                </a:solidFill>
                <a:latin typeface="Arial Unicode MS" panose="020B0604020202020204" pitchFamily="34" charset="-128"/>
                <a:ea typeface="+mn-ea"/>
                <a:cs typeface="+mn-cs"/>
              </a:defRPr>
            </a:lvl6pPr>
            <a:lvl7pPr marL="2743200" algn="l" defTabSz="914400" rtl="0" eaLnBrk="1" latinLnBrk="0" hangingPunct="1">
              <a:defRPr sz="1400" kern="1200">
                <a:solidFill>
                  <a:schemeClr val="tx1"/>
                </a:solidFill>
                <a:latin typeface="Arial Unicode MS" panose="020B0604020202020204" pitchFamily="34" charset="-128"/>
                <a:ea typeface="+mn-ea"/>
                <a:cs typeface="+mn-cs"/>
              </a:defRPr>
            </a:lvl7pPr>
            <a:lvl8pPr marL="3200400" algn="l" defTabSz="914400" rtl="0" eaLnBrk="1" latinLnBrk="0" hangingPunct="1">
              <a:defRPr sz="1400" kern="1200">
                <a:solidFill>
                  <a:schemeClr val="tx1"/>
                </a:solidFill>
                <a:latin typeface="Arial Unicode MS" panose="020B0604020202020204" pitchFamily="34" charset="-128"/>
                <a:ea typeface="+mn-ea"/>
                <a:cs typeface="+mn-cs"/>
              </a:defRPr>
            </a:lvl8pPr>
            <a:lvl9pPr marL="3657600" algn="l" defTabSz="914400" rtl="0" eaLnBrk="1" latinLnBrk="0" hangingPunct="1">
              <a:defRPr sz="1400" kern="1200">
                <a:solidFill>
                  <a:schemeClr val="tx1"/>
                </a:solidFill>
                <a:latin typeface="Arial Unicode MS" panose="020B0604020202020204" pitchFamily="34" charset="-128"/>
                <a:ea typeface="+mn-ea"/>
                <a:cs typeface="+mn-cs"/>
              </a:defRPr>
            </a:lvl9pPr>
          </a:lstStyle>
          <a:p>
            <a:r>
              <a:rPr lang="en-AU" altLang="en-US" dirty="0">
                <a:solidFill>
                  <a:prstClr val="black"/>
                </a:solidFill>
              </a:rPr>
              <a:t>Incandescent</a:t>
            </a:r>
            <a:endParaRPr lang="en-US" altLang="en-US" dirty="0">
              <a:solidFill>
                <a:prstClr val="black"/>
              </a:solidFill>
            </a:endParaRPr>
          </a:p>
        </p:txBody>
      </p:sp>
      <p:pic>
        <p:nvPicPr>
          <p:cNvPr id="14" name="Picture 13" descr="Neon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728" y="4987687"/>
            <a:ext cx="425123" cy="849723"/>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2"/>
          <p:cNvSpPr txBox="1">
            <a:spLocks noChangeArrowheads="1"/>
          </p:cNvSpPr>
          <p:nvPr/>
        </p:nvSpPr>
        <p:spPr bwMode="auto">
          <a:xfrm>
            <a:off x="3694048" y="5836273"/>
            <a:ext cx="1346481" cy="52322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AU"/>
            </a:defPPr>
            <a:lvl1pPr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1pPr>
            <a:lvl2pPr marL="4572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2pPr>
            <a:lvl3pPr marL="9144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3pPr>
            <a:lvl4pPr marL="13716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4pPr>
            <a:lvl5pPr marL="18288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5pPr>
            <a:lvl6pPr marL="2286000" algn="l" defTabSz="914400" rtl="0" eaLnBrk="1" latinLnBrk="0" hangingPunct="1">
              <a:defRPr sz="1400" kern="1200">
                <a:solidFill>
                  <a:schemeClr val="tx1"/>
                </a:solidFill>
                <a:latin typeface="Arial Unicode MS" panose="020B0604020202020204" pitchFamily="34" charset="-128"/>
                <a:ea typeface="+mn-ea"/>
                <a:cs typeface="+mn-cs"/>
              </a:defRPr>
            </a:lvl6pPr>
            <a:lvl7pPr marL="2743200" algn="l" defTabSz="914400" rtl="0" eaLnBrk="1" latinLnBrk="0" hangingPunct="1">
              <a:defRPr sz="1400" kern="1200">
                <a:solidFill>
                  <a:schemeClr val="tx1"/>
                </a:solidFill>
                <a:latin typeface="Arial Unicode MS" panose="020B0604020202020204" pitchFamily="34" charset="-128"/>
                <a:ea typeface="+mn-ea"/>
                <a:cs typeface="+mn-cs"/>
              </a:defRPr>
            </a:lvl7pPr>
            <a:lvl8pPr marL="3200400" algn="l" defTabSz="914400" rtl="0" eaLnBrk="1" latinLnBrk="0" hangingPunct="1">
              <a:defRPr sz="1400" kern="1200">
                <a:solidFill>
                  <a:schemeClr val="tx1"/>
                </a:solidFill>
                <a:latin typeface="Arial Unicode MS" panose="020B0604020202020204" pitchFamily="34" charset="-128"/>
                <a:ea typeface="+mn-ea"/>
                <a:cs typeface="+mn-cs"/>
              </a:defRPr>
            </a:lvl8pPr>
            <a:lvl9pPr marL="3657600" algn="l" defTabSz="914400" rtl="0" eaLnBrk="1" latinLnBrk="0" hangingPunct="1">
              <a:defRPr sz="1400" kern="1200">
                <a:solidFill>
                  <a:schemeClr val="tx1"/>
                </a:solidFill>
                <a:latin typeface="Arial Unicode MS" panose="020B0604020202020204" pitchFamily="34" charset="-128"/>
                <a:ea typeface="+mn-ea"/>
                <a:cs typeface="+mn-cs"/>
              </a:defRPr>
            </a:lvl9pPr>
          </a:lstStyle>
          <a:p>
            <a:r>
              <a:rPr lang="en-AU" altLang="en-US" dirty="0">
                <a:solidFill>
                  <a:prstClr val="black"/>
                </a:solidFill>
              </a:rPr>
              <a:t>25 watts</a:t>
            </a:r>
            <a:br>
              <a:rPr lang="en-AU" altLang="en-US" dirty="0">
                <a:solidFill>
                  <a:prstClr val="black"/>
                </a:solidFill>
              </a:rPr>
            </a:br>
            <a:r>
              <a:rPr lang="en-AU" altLang="en-US" dirty="0">
                <a:solidFill>
                  <a:prstClr val="black"/>
                </a:solidFill>
              </a:rPr>
              <a:t>1700 lumens</a:t>
            </a:r>
            <a:endParaRPr lang="en-US" altLang="en-US" dirty="0">
              <a:solidFill>
                <a:prstClr val="black"/>
              </a:solidFill>
            </a:endParaRPr>
          </a:p>
        </p:txBody>
      </p:sp>
      <p:sp>
        <p:nvSpPr>
          <p:cNvPr id="13" name="Text Box 20"/>
          <p:cNvSpPr txBox="1">
            <a:spLocks noChangeArrowheads="1"/>
          </p:cNvSpPr>
          <p:nvPr/>
        </p:nvSpPr>
        <p:spPr bwMode="auto">
          <a:xfrm>
            <a:off x="3926885" y="4581124"/>
            <a:ext cx="1119217" cy="3077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AU"/>
            </a:defPPr>
            <a:lvl1pPr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1pPr>
            <a:lvl2pPr marL="4572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2pPr>
            <a:lvl3pPr marL="9144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3pPr>
            <a:lvl4pPr marL="13716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4pPr>
            <a:lvl5pPr marL="18288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5pPr>
            <a:lvl6pPr marL="2286000" algn="l" defTabSz="914400" rtl="0" eaLnBrk="1" latinLnBrk="0" hangingPunct="1">
              <a:defRPr sz="1400" kern="1200">
                <a:solidFill>
                  <a:schemeClr val="tx1"/>
                </a:solidFill>
                <a:latin typeface="Arial Unicode MS" panose="020B0604020202020204" pitchFamily="34" charset="-128"/>
                <a:ea typeface="+mn-ea"/>
                <a:cs typeface="+mn-cs"/>
              </a:defRPr>
            </a:lvl6pPr>
            <a:lvl7pPr marL="2743200" algn="l" defTabSz="914400" rtl="0" eaLnBrk="1" latinLnBrk="0" hangingPunct="1">
              <a:defRPr sz="1400" kern="1200">
                <a:solidFill>
                  <a:schemeClr val="tx1"/>
                </a:solidFill>
                <a:latin typeface="Arial Unicode MS" panose="020B0604020202020204" pitchFamily="34" charset="-128"/>
                <a:ea typeface="+mn-ea"/>
                <a:cs typeface="+mn-cs"/>
              </a:defRPr>
            </a:lvl7pPr>
            <a:lvl8pPr marL="3200400" algn="l" defTabSz="914400" rtl="0" eaLnBrk="1" latinLnBrk="0" hangingPunct="1">
              <a:defRPr sz="1400" kern="1200">
                <a:solidFill>
                  <a:schemeClr val="tx1"/>
                </a:solidFill>
                <a:latin typeface="Arial Unicode MS" panose="020B0604020202020204" pitchFamily="34" charset="-128"/>
                <a:ea typeface="+mn-ea"/>
                <a:cs typeface="+mn-cs"/>
              </a:defRPr>
            </a:lvl8pPr>
            <a:lvl9pPr marL="3657600" algn="l" defTabSz="914400" rtl="0" eaLnBrk="1" latinLnBrk="0" hangingPunct="1">
              <a:defRPr sz="1400" kern="1200">
                <a:solidFill>
                  <a:schemeClr val="tx1"/>
                </a:solidFill>
                <a:latin typeface="Arial Unicode MS" panose="020B0604020202020204" pitchFamily="34" charset="-128"/>
                <a:ea typeface="+mn-ea"/>
                <a:cs typeface="+mn-cs"/>
              </a:defRPr>
            </a:lvl9pPr>
          </a:lstStyle>
          <a:p>
            <a:r>
              <a:rPr lang="en-AU" altLang="en-US" dirty="0">
                <a:solidFill>
                  <a:prstClr val="black"/>
                </a:solidFill>
              </a:rPr>
              <a:t>Fluorescent</a:t>
            </a:r>
            <a:endParaRPr lang="en-US" altLang="en-US" dirty="0">
              <a:solidFill>
                <a:prstClr val="black"/>
              </a:solidFill>
            </a:endParaRPr>
          </a:p>
        </p:txBody>
      </p:sp>
      <p:pic>
        <p:nvPicPr>
          <p:cNvPr id="10" name="Picture 9" descr="LedLight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1631" y="4900455"/>
            <a:ext cx="461805" cy="9021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4"/>
          <p:cNvSpPr txBox="1">
            <a:spLocks noChangeArrowheads="1"/>
          </p:cNvSpPr>
          <p:nvPr/>
        </p:nvSpPr>
        <p:spPr bwMode="auto">
          <a:xfrm>
            <a:off x="5737272" y="5842347"/>
            <a:ext cx="1326851" cy="52322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AU"/>
            </a:defPPr>
            <a:lvl1pPr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1pPr>
            <a:lvl2pPr marL="4572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2pPr>
            <a:lvl3pPr marL="9144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3pPr>
            <a:lvl4pPr marL="13716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4pPr>
            <a:lvl5pPr marL="18288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5pPr>
            <a:lvl6pPr marL="2286000" algn="l" defTabSz="914400" rtl="0" eaLnBrk="1" latinLnBrk="0" hangingPunct="1">
              <a:defRPr sz="1400" kern="1200">
                <a:solidFill>
                  <a:schemeClr val="tx1"/>
                </a:solidFill>
                <a:latin typeface="Arial Unicode MS" panose="020B0604020202020204" pitchFamily="34" charset="-128"/>
                <a:ea typeface="+mn-ea"/>
                <a:cs typeface="+mn-cs"/>
              </a:defRPr>
            </a:lvl6pPr>
            <a:lvl7pPr marL="2743200" algn="l" defTabSz="914400" rtl="0" eaLnBrk="1" latinLnBrk="0" hangingPunct="1">
              <a:defRPr sz="1400" kern="1200">
                <a:solidFill>
                  <a:schemeClr val="tx1"/>
                </a:solidFill>
                <a:latin typeface="Arial Unicode MS" panose="020B0604020202020204" pitchFamily="34" charset="-128"/>
                <a:ea typeface="+mn-ea"/>
                <a:cs typeface="+mn-cs"/>
              </a:defRPr>
            </a:lvl7pPr>
            <a:lvl8pPr marL="3200400" algn="l" defTabSz="914400" rtl="0" eaLnBrk="1" latinLnBrk="0" hangingPunct="1">
              <a:defRPr sz="1400" kern="1200">
                <a:solidFill>
                  <a:schemeClr val="tx1"/>
                </a:solidFill>
                <a:latin typeface="Arial Unicode MS" panose="020B0604020202020204" pitchFamily="34" charset="-128"/>
                <a:ea typeface="+mn-ea"/>
                <a:cs typeface="+mn-cs"/>
              </a:defRPr>
            </a:lvl8pPr>
            <a:lvl9pPr marL="3657600" algn="l" defTabSz="914400" rtl="0" eaLnBrk="1" latinLnBrk="0" hangingPunct="1">
              <a:defRPr sz="1400" kern="1200">
                <a:solidFill>
                  <a:schemeClr val="tx1"/>
                </a:solidFill>
                <a:latin typeface="Arial Unicode MS" panose="020B0604020202020204" pitchFamily="34" charset="-128"/>
                <a:ea typeface="+mn-ea"/>
                <a:cs typeface="+mn-cs"/>
              </a:defRPr>
            </a:lvl9pPr>
          </a:lstStyle>
          <a:p>
            <a:r>
              <a:rPr lang="en-AU" altLang="en-US" dirty="0">
                <a:solidFill>
                  <a:prstClr val="black"/>
                </a:solidFill>
              </a:rPr>
              <a:t>&lt;20 watts</a:t>
            </a:r>
            <a:br>
              <a:rPr lang="en-AU" altLang="en-US" dirty="0">
                <a:solidFill>
                  <a:prstClr val="black"/>
                </a:solidFill>
              </a:rPr>
            </a:br>
            <a:r>
              <a:rPr lang="en-AU" altLang="en-US" dirty="0">
                <a:solidFill>
                  <a:prstClr val="black"/>
                </a:solidFill>
              </a:rPr>
              <a:t>1700 lumens</a:t>
            </a:r>
            <a:endParaRPr lang="en-US" altLang="en-US" dirty="0">
              <a:solidFill>
                <a:prstClr val="black"/>
              </a:solidFill>
            </a:endParaRPr>
          </a:p>
        </p:txBody>
      </p:sp>
      <p:sp>
        <p:nvSpPr>
          <p:cNvPr id="9" name="Text Box 21"/>
          <p:cNvSpPr txBox="1">
            <a:spLocks noChangeArrowheads="1"/>
          </p:cNvSpPr>
          <p:nvPr/>
        </p:nvSpPr>
        <p:spPr bwMode="auto">
          <a:xfrm>
            <a:off x="5856542" y="4590434"/>
            <a:ext cx="1050260" cy="30781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AU"/>
            </a:defPPr>
            <a:lvl1pPr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1pPr>
            <a:lvl2pPr marL="4572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2pPr>
            <a:lvl3pPr marL="9144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3pPr>
            <a:lvl4pPr marL="13716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4pPr>
            <a:lvl5pPr marL="1828800" algn="l" rtl="0" eaLnBrk="0" fontAlgn="base" hangingPunct="0">
              <a:spcBef>
                <a:spcPct val="50000"/>
              </a:spcBef>
              <a:spcAft>
                <a:spcPct val="0"/>
              </a:spcAft>
              <a:defRPr sz="1400" kern="1200">
                <a:solidFill>
                  <a:schemeClr val="tx1"/>
                </a:solidFill>
                <a:latin typeface="Arial Unicode MS" panose="020B0604020202020204" pitchFamily="34" charset="-128"/>
                <a:ea typeface="+mn-ea"/>
                <a:cs typeface="+mn-cs"/>
              </a:defRPr>
            </a:lvl5pPr>
            <a:lvl6pPr marL="2286000" algn="l" defTabSz="914400" rtl="0" eaLnBrk="1" latinLnBrk="0" hangingPunct="1">
              <a:defRPr sz="1400" kern="1200">
                <a:solidFill>
                  <a:schemeClr val="tx1"/>
                </a:solidFill>
                <a:latin typeface="Arial Unicode MS" panose="020B0604020202020204" pitchFamily="34" charset="-128"/>
                <a:ea typeface="+mn-ea"/>
                <a:cs typeface="+mn-cs"/>
              </a:defRPr>
            </a:lvl6pPr>
            <a:lvl7pPr marL="2743200" algn="l" defTabSz="914400" rtl="0" eaLnBrk="1" latinLnBrk="0" hangingPunct="1">
              <a:defRPr sz="1400" kern="1200">
                <a:solidFill>
                  <a:schemeClr val="tx1"/>
                </a:solidFill>
                <a:latin typeface="Arial Unicode MS" panose="020B0604020202020204" pitchFamily="34" charset="-128"/>
                <a:ea typeface="+mn-ea"/>
                <a:cs typeface="+mn-cs"/>
              </a:defRPr>
            </a:lvl7pPr>
            <a:lvl8pPr marL="3200400" algn="l" defTabSz="914400" rtl="0" eaLnBrk="1" latinLnBrk="0" hangingPunct="1">
              <a:defRPr sz="1400" kern="1200">
                <a:solidFill>
                  <a:schemeClr val="tx1"/>
                </a:solidFill>
                <a:latin typeface="Arial Unicode MS" panose="020B0604020202020204" pitchFamily="34" charset="-128"/>
                <a:ea typeface="+mn-ea"/>
                <a:cs typeface="+mn-cs"/>
              </a:defRPr>
            </a:lvl8pPr>
            <a:lvl9pPr marL="3657600" algn="l" defTabSz="914400" rtl="0" eaLnBrk="1" latinLnBrk="0" hangingPunct="1">
              <a:defRPr sz="1400" kern="1200">
                <a:solidFill>
                  <a:schemeClr val="tx1"/>
                </a:solidFill>
                <a:latin typeface="Arial Unicode MS" panose="020B0604020202020204" pitchFamily="34" charset="-128"/>
                <a:ea typeface="+mn-ea"/>
                <a:cs typeface="+mn-cs"/>
              </a:defRPr>
            </a:lvl9pPr>
          </a:lstStyle>
          <a:p>
            <a:r>
              <a:rPr lang="en-AU" altLang="en-US" dirty="0">
                <a:solidFill>
                  <a:prstClr val="black"/>
                </a:solidFill>
              </a:rPr>
              <a:t>Led Light</a:t>
            </a:r>
            <a:endParaRPr lang="en-US" altLang="en-US" dirty="0">
              <a:solidFill>
                <a:prstClr val="black"/>
              </a:solidFill>
            </a:endParaRPr>
          </a:p>
        </p:txBody>
      </p:sp>
      <p:sp>
        <p:nvSpPr>
          <p:cNvPr id="21" name="TextBox 20"/>
          <p:cNvSpPr txBox="1"/>
          <p:nvPr/>
        </p:nvSpPr>
        <p:spPr>
          <a:xfrm>
            <a:off x="995364" y="1260805"/>
            <a:ext cx="7343811" cy="1769715"/>
          </a:xfrm>
          <a:prstGeom prst="rect">
            <a:avLst/>
          </a:prstGeom>
          <a:noFill/>
        </p:spPr>
        <p:txBody>
          <a:bodyPr wrap="square" rtlCol="0">
            <a:spAutoFit/>
          </a:bodyPr>
          <a:lstStyle/>
          <a:p>
            <a:r>
              <a:rPr lang="en-AU" b="1" dirty="0" smtClean="0">
                <a:solidFill>
                  <a:prstClr val="black"/>
                </a:solidFill>
              </a:rPr>
              <a:t>Sand is now a Resource</a:t>
            </a:r>
            <a:br>
              <a:rPr lang="en-AU" b="1" dirty="0" smtClean="0">
                <a:solidFill>
                  <a:prstClr val="black"/>
                </a:solidFill>
              </a:rPr>
            </a:br>
            <a:endParaRPr lang="en-AU" b="1" dirty="0" smtClean="0">
              <a:solidFill>
                <a:prstClr val="black"/>
              </a:solidFill>
            </a:endParaRPr>
          </a:p>
          <a:p>
            <a:r>
              <a:rPr lang="en-AU" sz="1600" dirty="0" smtClean="0">
                <a:solidFill>
                  <a:prstClr val="black"/>
                </a:solidFill>
              </a:rPr>
              <a:t>Today almost everything that we don’t eat contains a silicon chip – cell phones, CD players, computers, hearing aids, TV’s and son and on.</a:t>
            </a:r>
            <a:br>
              <a:rPr lang="en-AU" sz="1600" dirty="0" smtClean="0">
                <a:solidFill>
                  <a:prstClr val="black"/>
                </a:solidFill>
              </a:rPr>
            </a:br>
            <a:r>
              <a:rPr lang="en-AU" sz="1600" dirty="0" smtClean="0">
                <a:solidFill>
                  <a:prstClr val="black"/>
                </a:solidFill>
              </a:rPr>
              <a:t>Almost every car, appliance and toy has one or more silicon chips. The development of semiconductor physics is mirrored in the silicon devices made from sand.</a:t>
            </a:r>
          </a:p>
          <a:p>
            <a:r>
              <a:rPr lang="en-AU" sz="900" dirty="0" smtClean="0">
                <a:solidFill>
                  <a:prstClr val="black"/>
                </a:solidFill>
              </a:rPr>
              <a:t>Source</a:t>
            </a:r>
            <a:r>
              <a:rPr lang="en-AU" sz="900" dirty="0">
                <a:solidFill>
                  <a:prstClr val="black"/>
                </a:solidFill>
              </a:rPr>
              <a:t>: </a:t>
            </a:r>
            <a:r>
              <a:rPr lang="en-AU" sz="900" dirty="0" err="1">
                <a:solidFill>
                  <a:prstClr val="black"/>
                </a:solidFill>
              </a:rPr>
              <a:t>McWhan</a:t>
            </a:r>
            <a:r>
              <a:rPr lang="en-AU" sz="900" dirty="0">
                <a:solidFill>
                  <a:prstClr val="black"/>
                </a:solidFill>
              </a:rPr>
              <a:t>, Denis, "Sand and Silicon: Science that Changed the World" Oxford University Press, 2012</a:t>
            </a:r>
          </a:p>
        </p:txBody>
      </p:sp>
    </p:spTree>
    <p:extLst>
      <p:ext uri="{BB962C8B-B14F-4D97-AF65-F5344CB8AC3E}">
        <p14:creationId xmlns:p14="http://schemas.microsoft.com/office/powerpoint/2010/main" val="2275679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Smart Grids</a:t>
            </a:r>
            <a:endParaRPr lang="en-AU" dirty="0"/>
          </a:p>
        </p:txBody>
      </p:sp>
      <p:sp>
        <p:nvSpPr>
          <p:cNvPr id="4" name="Footer Placeholder 3"/>
          <p:cNvSpPr>
            <a:spLocks noGrp="1"/>
          </p:cNvSpPr>
          <p:nvPr>
            <p:ph type="ftr" sz="quarter" idx="11"/>
          </p:nvPr>
        </p:nvSpPr>
        <p:spPr/>
        <p:txBody>
          <a:bodyPr/>
          <a:lstStyle/>
          <a:p>
            <a:r>
              <a:rPr lang="en-AU" smtClean="0"/>
              <a:t>Presentations downloadable from TecEco.com and CarbonSafe.com.  See also GaiaEngineering.com</a:t>
            </a:r>
            <a:endParaRPr lang="en-AU"/>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783" y="1250830"/>
            <a:ext cx="7931774" cy="3922623"/>
          </a:xfrm>
          <a:prstGeom prst="rect">
            <a:avLst/>
          </a:prstGeom>
        </p:spPr>
      </p:pic>
      <p:sp>
        <p:nvSpPr>
          <p:cNvPr id="7" name="TextBox 6"/>
          <p:cNvSpPr txBox="1"/>
          <p:nvPr/>
        </p:nvSpPr>
        <p:spPr>
          <a:xfrm>
            <a:off x="395536" y="5306863"/>
            <a:ext cx="8546763" cy="369332"/>
          </a:xfrm>
          <a:prstGeom prst="rect">
            <a:avLst/>
          </a:prstGeom>
          <a:noFill/>
        </p:spPr>
        <p:txBody>
          <a:bodyPr wrap="none" rtlCol="0">
            <a:spAutoFit/>
          </a:bodyPr>
          <a:lstStyle/>
          <a:p>
            <a:r>
              <a:rPr lang="en-US" dirty="0" smtClean="0"/>
              <a:t>Source: http</a:t>
            </a:r>
            <a:r>
              <a:rPr lang="en-US" dirty="0"/>
              <a:t>://www.hitachi.com/environment/showcase/solution/energy/smartgrid.html</a:t>
            </a:r>
            <a:endParaRPr lang="en-AU" dirty="0"/>
          </a:p>
        </p:txBody>
      </p:sp>
    </p:spTree>
    <p:extLst>
      <p:ext uri="{BB962C8B-B14F-4D97-AF65-F5344CB8AC3E}">
        <p14:creationId xmlns:p14="http://schemas.microsoft.com/office/powerpoint/2010/main" val="478297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Storage </a:t>
            </a:r>
            <a:endParaRPr lang="en-AU" dirty="0"/>
          </a:p>
        </p:txBody>
      </p:sp>
      <p:sp>
        <p:nvSpPr>
          <p:cNvPr id="4" name="Content Placeholder 3"/>
          <p:cNvSpPr>
            <a:spLocks noGrp="1"/>
          </p:cNvSpPr>
          <p:nvPr>
            <p:ph idx="1"/>
          </p:nvPr>
        </p:nvSpPr>
        <p:spPr>
          <a:xfrm>
            <a:off x="349322" y="764704"/>
            <a:ext cx="8399142" cy="914390"/>
          </a:xfrm>
        </p:spPr>
        <p:txBody>
          <a:bodyPr>
            <a:noAutofit/>
          </a:bodyPr>
          <a:lstStyle/>
          <a:p>
            <a:pPr marL="0" indent="0">
              <a:buNone/>
            </a:pPr>
            <a:r>
              <a:rPr lang="en-AU" sz="2800" dirty="0" smtClean="0"/>
              <a:t>Store energy at times when supply exceeds demands to time-shift energy output to times of higher demand.</a:t>
            </a:r>
            <a:endParaRPr lang="en-AU" dirty="0" smtClean="0"/>
          </a:p>
          <a:p>
            <a:endParaRPr lang="en-AU" dirty="0"/>
          </a:p>
          <a:p>
            <a:pPr marL="0" indent="0">
              <a:buNone/>
            </a:pPr>
            <a:endParaRPr lang="en-AU" dirty="0" smtClean="0"/>
          </a:p>
          <a:p>
            <a:endParaRPr lang="en-AU" dirty="0"/>
          </a:p>
          <a:p>
            <a:pPr marL="0" indent="0">
              <a:buNone/>
            </a:pPr>
            <a:endParaRPr lang="en-AU" dirty="0" smtClean="0"/>
          </a:p>
          <a:p>
            <a:pPr marL="0" indent="0">
              <a:buNone/>
            </a:pPr>
            <a:endParaRPr lang="en-AU" dirty="0"/>
          </a:p>
        </p:txBody>
      </p:sp>
      <p:sp>
        <p:nvSpPr>
          <p:cNvPr id="3" name="Footer Placeholder 2"/>
          <p:cNvSpPr>
            <a:spLocks noGrp="1"/>
          </p:cNvSpPr>
          <p:nvPr>
            <p:ph type="ftr" sz="quarter" idx="11"/>
          </p:nvPr>
        </p:nvSpPr>
        <p:spPr/>
        <p:txBody>
          <a:bodyPr/>
          <a:lstStyle/>
          <a:p>
            <a:r>
              <a:rPr lang="en-AU" smtClean="0"/>
              <a:t>Presentations downloadable from TecEco.com and CarbonSafe.com.  See also GaiaEngineering.com</a:t>
            </a:r>
            <a:endParaRPr lang="en-AU"/>
          </a:p>
        </p:txBody>
      </p:sp>
      <p:pic>
        <p:nvPicPr>
          <p:cNvPr id="6" name="Picture 5"/>
          <p:cNvPicPr>
            <a:picLocks noChangeAspect="1"/>
          </p:cNvPicPr>
          <p:nvPr/>
        </p:nvPicPr>
        <p:blipFill>
          <a:blip r:embed="rId2"/>
          <a:stretch>
            <a:fillRect/>
          </a:stretch>
        </p:blipFill>
        <p:spPr>
          <a:xfrm>
            <a:off x="125084" y="1943355"/>
            <a:ext cx="5361833" cy="4148708"/>
          </a:xfrm>
          <a:prstGeom prst="rect">
            <a:avLst/>
          </a:prstGeom>
        </p:spPr>
      </p:pic>
      <p:sp>
        <p:nvSpPr>
          <p:cNvPr id="7" name="TextBox 6"/>
          <p:cNvSpPr txBox="1"/>
          <p:nvPr/>
        </p:nvSpPr>
        <p:spPr>
          <a:xfrm>
            <a:off x="513224" y="6167188"/>
            <a:ext cx="6749105" cy="230832"/>
          </a:xfrm>
          <a:prstGeom prst="rect">
            <a:avLst/>
          </a:prstGeom>
          <a:noFill/>
        </p:spPr>
        <p:txBody>
          <a:bodyPr wrap="square" rtlCol="0">
            <a:spAutoFit/>
          </a:bodyPr>
          <a:lstStyle/>
          <a:p>
            <a:r>
              <a:rPr lang="en-AU" sz="900" dirty="0" smtClean="0"/>
              <a:t>Source: </a:t>
            </a:r>
            <a:r>
              <a:rPr lang="en-AU" sz="900" dirty="0"/>
              <a:t>Renew economy, </a:t>
            </a:r>
            <a:r>
              <a:rPr lang="en-AU" sz="900" dirty="0">
                <a:hlinkClick r:id="rId3"/>
              </a:rPr>
              <a:t>http://</a:t>
            </a:r>
            <a:r>
              <a:rPr lang="en-AU" sz="900" dirty="0" smtClean="0">
                <a:hlinkClick r:id="rId3"/>
              </a:rPr>
              <a:t>reneweconomy.com.au/2015/energy-storage-megashift-ahead-battery-costs-set-to-fall-60-by-2020-2020</a:t>
            </a:r>
            <a:r>
              <a:rPr lang="en-AU" sz="900" dirty="0" smtClean="0"/>
              <a:t> </a:t>
            </a:r>
            <a:endParaRPr lang="en-AU" sz="900" dirty="0"/>
          </a:p>
        </p:txBody>
      </p:sp>
      <p:sp>
        <p:nvSpPr>
          <p:cNvPr id="5" name="TextBox 4"/>
          <p:cNvSpPr txBox="1"/>
          <p:nvPr/>
        </p:nvSpPr>
        <p:spPr>
          <a:xfrm>
            <a:off x="5501901" y="2217560"/>
            <a:ext cx="3246563" cy="3416320"/>
          </a:xfrm>
          <a:prstGeom prst="rect">
            <a:avLst/>
          </a:prstGeom>
          <a:noFill/>
        </p:spPr>
        <p:txBody>
          <a:bodyPr wrap="square" rtlCol="0">
            <a:spAutoFit/>
          </a:bodyPr>
          <a:lstStyle/>
          <a:p>
            <a:r>
              <a:rPr lang="en-AU" sz="2400" dirty="0" smtClean="0"/>
              <a:t>There are several approaches unfortunately however, they </a:t>
            </a:r>
            <a:r>
              <a:rPr lang="en-AU" sz="2400" dirty="0"/>
              <a:t>all </a:t>
            </a:r>
            <a:r>
              <a:rPr lang="en-AU" sz="2400" dirty="0" smtClean="0"/>
              <a:t>have issues:</a:t>
            </a:r>
            <a:endParaRPr lang="en-AU" sz="2400" dirty="0"/>
          </a:p>
          <a:p>
            <a:pPr marL="285750" indent="-285750">
              <a:buFont typeface="Arial" panose="020B0604020202020204" pitchFamily="34" charset="0"/>
              <a:buChar char="•"/>
            </a:pPr>
            <a:r>
              <a:rPr lang="en-AU" sz="2400" dirty="0"/>
              <a:t>Occupy additional space or infrastructure</a:t>
            </a:r>
          </a:p>
          <a:p>
            <a:pPr marL="285750" indent="-285750">
              <a:buFont typeface="Arial" panose="020B0604020202020204" pitchFamily="34" charset="0"/>
              <a:buChar char="•"/>
            </a:pPr>
            <a:r>
              <a:rPr lang="en-AU" sz="2400" dirty="0"/>
              <a:t>Large capital cost</a:t>
            </a:r>
          </a:p>
          <a:p>
            <a:pPr marL="285750" indent="-285750">
              <a:buFont typeface="Arial" panose="020B0604020202020204" pitchFamily="34" charset="0"/>
              <a:buChar char="•"/>
            </a:pPr>
            <a:r>
              <a:rPr lang="en-AU" sz="2400" dirty="0"/>
              <a:t>Significant </a:t>
            </a:r>
            <a:r>
              <a:rPr lang="en-AU" sz="2400" dirty="0" smtClean="0"/>
              <a:t>energy </a:t>
            </a:r>
            <a:r>
              <a:rPr lang="en-AU" sz="2400" dirty="0"/>
              <a:t>loss</a:t>
            </a:r>
          </a:p>
        </p:txBody>
      </p:sp>
    </p:spTree>
    <p:extLst>
      <p:ext uri="{BB962C8B-B14F-4D97-AF65-F5344CB8AC3E}">
        <p14:creationId xmlns:p14="http://schemas.microsoft.com/office/powerpoint/2010/main" val="3202844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Use Waste Energy to Create Value?</a:t>
            </a:r>
            <a:endParaRPr lang="en-AU" dirty="0"/>
          </a:p>
        </p:txBody>
      </p:sp>
      <p:sp>
        <p:nvSpPr>
          <p:cNvPr id="4" name="Content Placeholder 3"/>
          <p:cNvSpPr>
            <a:spLocks noGrp="1"/>
          </p:cNvSpPr>
          <p:nvPr>
            <p:ph idx="1"/>
          </p:nvPr>
        </p:nvSpPr>
        <p:spPr>
          <a:xfrm>
            <a:off x="844751" y="935603"/>
            <a:ext cx="7419994" cy="1521895"/>
          </a:xfrm>
          <a:solidFill>
            <a:schemeClr val="accent3">
              <a:lumMod val="20000"/>
              <a:lumOff val="80000"/>
            </a:schemeClr>
          </a:solidFill>
          <a:ln w="12700">
            <a:solidFill>
              <a:schemeClr val="tx1"/>
            </a:solidFill>
          </a:ln>
        </p:spPr>
        <p:txBody>
          <a:bodyPr>
            <a:noAutofit/>
          </a:bodyPr>
          <a:lstStyle/>
          <a:p>
            <a:pPr marL="0" indent="0">
              <a:buNone/>
            </a:pPr>
            <a:r>
              <a:rPr lang="en-AU" dirty="0" smtClean="0"/>
              <a:t>While most of people are focused on how to make energy cheaper, more flexible and storage more cost-efficient.</a:t>
            </a:r>
          </a:p>
        </p:txBody>
      </p:sp>
      <p:sp>
        <p:nvSpPr>
          <p:cNvPr id="3" name="Footer Placeholder 2"/>
          <p:cNvSpPr>
            <a:spLocks noGrp="1"/>
          </p:cNvSpPr>
          <p:nvPr>
            <p:ph type="ftr" sz="quarter" idx="11"/>
          </p:nvPr>
        </p:nvSpPr>
        <p:spPr/>
        <p:txBody>
          <a:bodyPr/>
          <a:lstStyle/>
          <a:p>
            <a:r>
              <a:rPr lang="en-AU" smtClean="0"/>
              <a:t>Presentations downloadable from TecEco.com and CarbonSafe.com.  See also GaiaEngineering.com</a:t>
            </a:r>
            <a:endParaRPr lang="en-AU"/>
          </a:p>
        </p:txBody>
      </p:sp>
      <p:sp>
        <p:nvSpPr>
          <p:cNvPr id="5" name="Content Placeholder 3"/>
          <p:cNvSpPr txBox="1">
            <a:spLocks/>
          </p:cNvSpPr>
          <p:nvPr/>
        </p:nvSpPr>
        <p:spPr>
          <a:xfrm>
            <a:off x="603211" y="4510161"/>
            <a:ext cx="7903073" cy="1526550"/>
          </a:xfrm>
          <a:prstGeom prst="rect">
            <a:avLst/>
          </a:prstGeom>
          <a:solidFill>
            <a:schemeClr val="accent3">
              <a:lumMod val="60000"/>
              <a:lumOff val="40000"/>
            </a:schemeClr>
          </a:solidFill>
          <a:ln w="12700">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By </a:t>
            </a:r>
            <a:r>
              <a:rPr lang="en-US" dirty="0"/>
              <a:t>re-designing and engineering manufacturing processes </a:t>
            </a:r>
            <a:r>
              <a:rPr lang="en-AU" dirty="0" smtClean="0"/>
              <a:t>intermittent energy can be used when available to produce value.</a:t>
            </a:r>
            <a:endParaRPr lang="en-US" dirty="0" smtClean="0"/>
          </a:p>
        </p:txBody>
      </p:sp>
      <p:sp>
        <p:nvSpPr>
          <p:cNvPr id="6" name="Content Placeholder 3"/>
          <p:cNvSpPr txBox="1">
            <a:spLocks/>
          </p:cNvSpPr>
          <p:nvPr/>
        </p:nvSpPr>
        <p:spPr>
          <a:xfrm>
            <a:off x="706723" y="2678774"/>
            <a:ext cx="7652265" cy="1579422"/>
          </a:xfrm>
          <a:prstGeom prst="rect">
            <a:avLst/>
          </a:prstGeom>
          <a:solidFill>
            <a:schemeClr val="accent3">
              <a:lumMod val="40000"/>
              <a:lumOff val="60000"/>
            </a:schemeClr>
          </a:solidFill>
          <a:ln w="12700">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dirty="0" smtClean="0"/>
              <a:t>There is another way to utilise waste energy from oversupply or intermittent energy such as wind and solar that is normally turned off.</a:t>
            </a:r>
          </a:p>
        </p:txBody>
      </p:sp>
    </p:spTree>
    <p:extLst>
      <p:ext uri="{BB962C8B-B14F-4D97-AF65-F5344CB8AC3E}">
        <p14:creationId xmlns:p14="http://schemas.microsoft.com/office/powerpoint/2010/main" val="1996004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92152" y="12132"/>
            <a:ext cx="8739553" cy="764704"/>
          </a:xfrm>
        </p:spPr>
        <p:txBody>
          <a:bodyPr>
            <a:noAutofit/>
          </a:bodyPr>
          <a:lstStyle/>
          <a:p>
            <a:r>
              <a:rPr lang="en-AU" sz="2800" dirty="0" smtClean="0"/>
              <a:t>Changing the Energy Paradigm on the Demand Side.</a:t>
            </a:r>
            <a:endParaRPr lang="en-AU" sz="2800" dirty="0"/>
          </a:p>
        </p:txBody>
      </p:sp>
      <p:sp>
        <p:nvSpPr>
          <p:cNvPr id="2" name="Footer Placeholder 1"/>
          <p:cNvSpPr>
            <a:spLocks noGrp="1"/>
          </p:cNvSpPr>
          <p:nvPr>
            <p:ph type="ftr" sz="quarter" idx="11"/>
          </p:nvPr>
        </p:nvSpPr>
        <p:spPr/>
        <p:txBody>
          <a:bodyPr/>
          <a:lstStyle/>
          <a:p>
            <a:r>
              <a:rPr lang="en-AU" smtClean="0"/>
              <a:t>Presentations downloadable from TecEco.com and CarbonSafe.com.  See also GaiaEngineering.com</a:t>
            </a:r>
            <a:endParaRPr lang="en-AU"/>
          </a:p>
        </p:txBody>
      </p:sp>
      <p:sp>
        <p:nvSpPr>
          <p:cNvPr id="4" name="Rectangle 3"/>
          <p:cNvSpPr/>
          <p:nvPr/>
        </p:nvSpPr>
        <p:spPr>
          <a:xfrm>
            <a:off x="374170" y="879544"/>
            <a:ext cx="8412480" cy="4801314"/>
          </a:xfrm>
          <a:prstGeom prst="rect">
            <a:avLst/>
          </a:prstGeom>
        </p:spPr>
        <p:txBody>
          <a:bodyPr wrap="square">
            <a:spAutoFit/>
          </a:bodyPr>
          <a:lstStyle/>
          <a:p>
            <a:r>
              <a:rPr lang="en-AU" dirty="0"/>
              <a:t>Energy adds value through processes. Because many current processes rely on a steady source of energy (baseload) 24/7 and are not able to adjust easily to fluctuations in supply, future production processes will have to be devised that can deliver value adding when energy is available</a:t>
            </a:r>
            <a:r>
              <a:rPr lang="en-AU" dirty="0" smtClean="0"/>
              <a:t>.</a:t>
            </a:r>
          </a:p>
          <a:p>
            <a:endParaRPr lang="en-AU" dirty="0"/>
          </a:p>
          <a:p>
            <a:r>
              <a:rPr lang="en-AU" dirty="0" err="1"/>
              <a:t>Syncarb</a:t>
            </a:r>
            <a:r>
              <a:rPr lang="en-AU" dirty="0"/>
              <a:t> is introduced as a major breakthrough in flexible process as it solves global warming by adding significant value to CO</a:t>
            </a:r>
            <a:r>
              <a:rPr lang="en-AU" baseline="-25000" dirty="0"/>
              <a:t>2</a:t>
            </a:r>
            <a:r>
              <a:rPr lang="en-AU" dirty="0"/>
              <a:t> using cations from industrial and natural brines to produce value added carbonates, reactive magnesium oxide (</a:t>
            </a:r>
            <a:r>
              <a:rPr lang="en-AU" dirty="0" err="1"/>
              <a:t>rMgO</a:t>
            </a:r>
            <a:r>
              <a:rPr lang="en-AU" dirty="0"/>
              <a:t>), synthetic carbonate building materials, fresher water and potentially nitrogen fertilizer all of which are essential in global supply chains. Reactive magnesium oxide cements, which were invented by the author, are arguably the enabling technology for a world of future composites which will also result in significant recycling and process energy savings.</a:t>
            </a:r>
          </a:p>
          <a:p>
            <a:r>
              <a:rPr lang="en-AU" dirty="0"/>
              <a:t>Given an increasing proportion of wind and solar the problem of baseload can be resolved not only by storage improvements but by the development of processes that can create value when alternative energy is available. Flexible production processes will accelerate the development of cleaner but intermittent energy from wind, solar and wave.</a:t>
            </a:r>
          </a:p>
        </p:txBody>
      </p:sp>
    </p:spTree>
    <p:extLst>
      <p:ext uri="{BB962C8B-B14F-4D97-AF65-F5344CB8AC3E}">
        <p14:creationId xmlns:p14="http://schemas.microsoft.com/office/powerpoint/2010/main" val="3780848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err="1" smtClean="0"/>
              <a:t>Syncarb</a:t>
            </a:r>
            <a:endParaRPr lang="en-AU" dirty="0"/>
          </a:p>
        </p:txBody>
      </p:sp>
      <p:sp>
        <p:nvSpPr>
          <p:cNvPr id="3" name="Footer Placeholder 2"/>
          <p:cNvSpPr>
            <a:spLocks noGrp="1"/>
          </p:cNvSpPr>
          <p:nvPr>
            <p:ph type="ftr" sz="quarter" idx="11"/>
          </p:nvPr>
        </p:nvSpPr>
        <p:spPr/>
        <p:txBody>
          <a:bodyPr/>
          <a:lstStyle/>
          <a:p>
            <a:r>
              <a:rPr lang="en-AU" smtClean="0"/>
              <a:t>Presentations downloadable from TecEco.com and CarbonSafe.com.  See also GaiaEngineering.com</a:t>
            </a:r>
            <a:endParaRPr lang="en-AU"/>
          </a:p>
        </p:txBody>
      </p:sp>
      <p:pic>
        <p:nvPicPr>
          <p:cNvPr id="2057" name="Picture 9" descr="http://static.guim.co.uk/sys-images/Guardian/Pix/pictures/2008/12/16/1229431063588/Coal-power-station-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22" y="767489"/>
            <a:ext cx="8535423" cy="5346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59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7"/>
                                        </p:tgtEl>
                                      </p:cBhvr>
                                    </p:animEffect>
                                    <p:set>
                                      <p:cBhvr>
                                        <p:cTn id="7" dur="1" fill="hold">
                                          <p:stCondLst>
                                            <p:cond delay="499"/>
                                          </p:stCondLst>
                                        </p:cTn>
                                        <p:tgtEl>
                                          <p:spTgt spid="20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err="1" smtClean="0"/>
              <a:t>Syncarb</a:t>
            </a:r>
            <a:endParaRPr lang="en-AU" dirty="0"/>
          </a:p>
        </p:txBody>
      </p:sp>
      <p:sp>
        <p:nvSpPr>
          <p:cNvPr id="3" name="Footer Placeholder 2"/>
          <p:cNvSpPr>
            <a:spLocks noGrp="1"/>
          </p:cNvSpPr>
          <p:nvPr>
            <p:ph type="ftr" sz="quarter" idx="11"/>
          </p:nvPr>
        </p:nvSpPr>
        <p:spPr/>
        <p:txBody>
          <a:bodyPr/>
          <a:lstStyle/>
          <a:p>
            <a:r>
              <a:rPr lang="en-AU" smtClean="0"/>
              <a:t>Presentations downloadable from TecEco.com and CarbonSafe.com.  See also GaiaEngineering.com</a:t>
            </a:r>
            <a:endParaRPr lang="en-AU"/>
          </a:p>
        </p:txBody>
      </p:sp>
      <p:sp>
        <p:nvSpPr>
          <p:cNvPr id="16" name="TextBox 15"/>
          <p:cNvSpPr txBox="1"/>
          <p:nvPr/>
        </p:nvSpPr>
        <p:spPr>
          <a:xfrm>
            <a:off x="3279530" y="920043"/>
            <a:ext cx="5594125" cy="5262979"/>
          </a:xfrm>
          <a:prstGeom prst="rect">
            <a:avLst/>
          </a:prstGeom>
          <a:noFill/>
        </p:spPr>
        <p:txBody>
          <a:bodyPr wrap="square" rtlCol="0">
            <a:spAutoFit/>
          </a:bodyPr>
          <a:lstStyle/>
          <a:p>
            <a:r>
              <a:rPr lang="en-AU" sz="1600" dirty="0"/>
              <a:t>The </a:t>
            </a:r>
            <a:r>
              <a:rPr lang="en-AU" sz="1600" dirty="0" err="1"/>
              <a:t>SynCarb</a:t>
            </a:r>
            <a:r>
              <a:rPr lang="en-AU" sz="1600" dirty="0"/>
              <a:t> process produces large quantities of carbonates including magnesium carbonates such as </a:t>
            </a:r>
            <a:r>
              <a:rPr lang="en-AU" sz="1600" dirty="0" err="1"/>
              <a:t>nesquehonite</a:t>
            </a:r>
            <a:r>
              <a:rPr lang="en-AU" sz="1600" dirty="0"/>
              <a:t> (MgCO</a:t>
            </a:r>
            <a:r>
              <a:rPr lang="en-AU" sz="1600" baseline="-25000" dirty="0"/>
              <a:t>3</a:t>
            </a:r>
            <a:r>
              <a:rPr lang="en-AU" sz="1600" dirty="0"/>
              <a:t>.3H</a:t>
            </a:r>
            <a:r>
              <a:rPr lang="en-AU" sz="1600" baseline="-25000" dirty="0"/>
              <a:t>2</a:t>
            </a:r>
            <a:r>
              <a:rPr lang="en-AU" sz="1600" dirty="0"/>
              <a:t>O) from waste magnesium cations (Mg++) such as found in oil process water, desalination waste water, bitterns and brines (step 1).</a:t>
            </a:r>
          </a:p>
          <a:p>
            <a:endParaRPr lang="en-AU" sz="1600" dirty="0"/>
          </a:p>
          <a:p>
            <a:r>
              <a:rPr lang="en-AU" sz="1600" dirty="0" err="1"/>
              <a:t>Nesquehonite</a:t>
            </a:r>
            <a:r>
              <a:rPr lang="en-AU" sz="1600" dirty="0"/>
              <a:t> is a commodity and can be sold directly, converted into other saleable magnesium compounds or calcined in our Tec-Kiln without releases (step 2) to make dead burned, caustic and reactive magnesia (</a:t>
            </a:r>
            <a:r>
              <a:rPr lang="en-AU" sz="1600" dirty="0" err="1"/>
              <a:t>rMgO</a:t>
            </a:r>
            <a:r>
              <a:rPr lang="en-AU" sz="1600" dirty="0"/>
              <a:t>) all of which are also commodities. </a:t>
            </a:r>
            <a:r>
              <a:rPr lang="en-AU" sz="1600" dirty="0" err="1"/>
              <a:t>rMgO</a:t>
            </a:r>
            <a:r>
              <a:rPr lang="en-AU" sz="1600" dirty="0"/>
              <a:t> is the key to bonding composite materials of the future made from a wide range of organic and inorganic wastes because it propagates polar bonding. It is also the basis of </a:t>
            </a:r>
            <a:r>
              <a:rPr lang="en-AU" sz="1600" dirty="0" err="1"/>
              <a:t>TecEco</a:t>
            </a:r>
            <a:r>
              <a:rPr lang="en-AU" sz="1600" dirty="0"/>
              <a:t> Cements. The CO</a:t>
            </a:r>
            <a:r>
              <a:rPr lang="en-AU" sz="1600" baseline="-25000" dirty="0"/>
              <a:t>2</a:t>
            </a:r>
            <a:r>
              <a:rPr lang="en-AU" sz="1600" dirty="0"/>
              <a:t> emissions from step 2 can be recycled back into step 1 resulting in the precipitation of more magnesium carbonates</a:t>
            </a:r>
            <a:r>
              <a:rPr lang="en-AU" sz="1600" dirty="0" smtClean="0"/>
              <a:t>.</a:t>
            </a:r>
          </a:p>
          <a:p>
            <a:endParaRPr lang="en-AU" sz="1600" dirty="0"/>
          </a:p>
          <a:p>
            <a:r>
              <a:rPr lang="en-AU" sz="1600" dirty="0"/>
              <a:t>Acidification is prevented by using the balancing anion to produce acid, composites and aggregates and possibly </a:t>
            </a:r>
            <a:r>
              <a:rPr lang="en-AU" sz="1600" dirty="0" smtClean="0"/>
              <a:t>fertilizer if we succeed in making ammonia in a process we are also working on. </a:t>
            </a:r>
            <a:endParaRPr lang="en-AU" sz="1600" dirty="0"/>
          </a:p>
        </p:txBody>
      </p:sp>
      <p:sp>
        <p:nvSpPr>
          <p:cNvPr id="7" name="Text Box 2"/>
          <p:cNvSpPr txBox="1">
            <a:spLocks noChangeArrowheads="1"/>
          </p:cNvSpPr>
          <p:nvPr/>
        </p:nvSpPr>
        <p:spPr bwMode="auto">
          <a:xfrm>
            <a:off x="432728" y="920043"/>
            <a:ext cx="2776461" cy="5262979"/>
          </a:xfrm>
          <a:prstGeom prst="rect">
            <a:avLst/>
          </a:prstGeom>
          <a:solidFill>
            <a:schemeClr val="accent6">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AU" sz="1700" b="1" dirty="0" smtClean="0"/>
              <a:t>The </a:t>
            </a:r>
            <a:r>
              <a:rPr lang="en-AU" sz="1700" b="1" dirty="0" err="1" smtClean="0"/>
              <a:t>Syncarb</a:t>
            </a:r>
            <a:r>
              <a:rPr lang="en-AU" sz="1700" b="1" dirty="0" smtClean="0"/>
              <a:t> process is:</a:t>
            </a:r>
          </a:p>
          <a:p>
            <a:pPr marL="285750" indent="-285750">
              <a:spcAft>
                <a:spcPts val="0"/>
              </a:spcAft>
              <a:buFont typeface="Wingdings" panose="05000000000000000000" pitchFamily="2" charset="2"/>
              <a:buChar char="ü"/>
            </a:pPr>
            <a:r>
              <a:rPr lang="en-AU" sz="1700" b="1" dirty="0" smtClean="0"/>
              <a:t>Simple</a:t>
            </a:r>
            <a:endParaRPr lang="en-AU" sz="1700" b="1" dirty="0"/>
          </a:p>
          <a:p>
            <a:pPr marL="285750" indent="-285750">
              <a:spcAft>
                <a:spcPts val="0"/>
              </a:spcAft>
              <a:buFont typeface="Wingdings" panose="05000000000000000000" pitchFamily="2" charset="2"/>
              <a:buChar char="ü"/>
            </a:pPr>
            <a:r>
              <a:rPr lang="en-AU" sz="1700" b="1" dirty="0"/>
              <a:t>Scalable</a:t>
            </a:r>
          </a:p>
          <a:p>
            <a:pPr marL="285750" indent="-285750">
              <a:spcAft>
                <a:spcPts val="0"/>
              </a:spcAft>
              <a:buFont typeface="Wingdings" panose="05000000000000000000" pitchFamily="2" charset="2"/>
              <a:buChar char="ü"/>
            </a:pPr>
            <a:r>
              <a:rPr lang="en-AU" sz="1700" b="1" dirty="0" smtClean="0"/>
              <a:t>Has low </a:t>
            </a:r>
            <a:r>
              <a:rPr lang="en-AU" sz="1700" b="1" dirty="0"/>
              <a:t>up front capital costs</a:t>
            </a:r>
          </a:p>
          <a:p>
            <a:pPr marL="285750" indent="-285750">
              <a:spcAft>
                <a:spcPts val="0"/>
              </a:spcAft>
              <a:buFont typeface="Wingdings" panose="05000000000000000000" pitchFamily="2" charset="2"/>
              <a:buChar char="ü"/>
            </a:pPr>
            <a:r>
              <a:rPr lang="en-AU" sz="1700" b="1" dirty="0"/>
              <a:t>No environmental impacts</a:t>
            </a:r>
          </a:p>
          <a:p>
            <a:pPr marL="285750" indent="-285750">
              <a:spcAft>
                <a:spcPts val="0"/>
              </a:spcAft>
              <a:buFont typeface="Wingdings" panose="05000000000000000000" pitchFamily="2" charset="2"/>
              <a:buChar char="ü"/>
            </a:pPr>
            <a:r>
              <a:rPr lang="en-AU" sz="1700" b="1" dirty="0"/>
              <a:t>Easily implemented</a:t>
            </a:r>
          </a:p>
          <a:p>
            <a:pPr marL="285750" indent="-285750">
              <a:spcAft>
                <a:spcPts val="0"/>
              </a:spcAft>
              <a:buFont typeface="Wingdings" panose="05000000000000000000" pitchFamily="2" charset="2"/>
              <a:buChar char="ü"/>
            </a:pPr>
            <a:r>
              <a:rPr lang="en-AU" sz="1700" b="1" dirty="0"/>
              <a:t>Industrially symbiotic and deployable over a wide geographical </a:t>
            </a:r>
            <a:r>
              <a:rPr lang="en-AU" sz="1700" b="1" dirty="0" smtClean="0"/>
              <a:t>area</a:t>
            </a:r>
            <a:endParaRPr lang="en-AU" sz="1700" b="1" dirty="0"/>
          </a:p>
          <a:p>
            <a:pPr marL="285750" indent="-285750">
              <a:buFont typeface="Wingdings" panose="05000000000000000000" pitchFamily="2" charset="2"/>
              <a:buChar char="ü"/>
            </a:pPr>
            <a:r>
              <a:rPr lang="en-AU" sz="1700" b="1" dirty="0" smtClean="0"/>
              <a:t>Produces saleable products including fresher water for insatiable markets.</a:t>
            </a:r>
          </a:p>
          <a:p>
            <a:pPr marL="285750" indent="-285750">
              <a:buFont typeface="Wingdings" panose="05000000000000000000" pitchFamily="2" charset="2"/>
              <a:buChar char="ü"/>
            </a:pPr>
            <a:r>
              <a:rPr lang="en-AU" sz="1700" b="1" dirty="0"/>
              <a:t>A</a:t>
            </a:r>
            <a:r>
              <a:rPr lang="en-AU" sz="1700" b="1" dirty="0" smtClean="0"/>
              <a:t>n opportunity for power companies to use waste energy to solve their emissions problem  in a flexible scalable process</a:t>
            </a:r>
            <a:endParaRPr lang="en-AU" sz="1700" b="1" dirty="0">
              <a:effectLst/>
              <a:latin typeface="Tahoma"/>
              <a:ea typeface="Times New Roman"/>
              <a:cs typeface="Times New Roman"/>
            </a:endParaRPr>
          </a:p>
        </p:txBody>
      </p:sp>
    </p:spTree>
    <p:extLst>
      <p:ext uri="{BB962C8B-B14F-4D97-AF65-F5344CB8AC3E}">
        <p14:creationId xmlns:p14="http://schemas.microsoft.com/office/powerpoint/2010/main" val="2915852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Sea/Brine </a:t>
            </a:r>
            <a:r>
              <a:rPr lang="en-US" dirty="0"/>
              <a:t>W</a:t>
            </a:r>
            <a:r>
              <a:rPr lang="en-US" dirty="0" smtClean="0"/>
              <a:t>ater and CO</a:t>
            </a:r>
            <a:r>
              <a:rPr lang="en-US" baseline="-25000" dirty="0" smtClean="0"/>
              <a:t>2</a:t>
            </a:r>
            <a:r>
              <a:rPr lang="en-US" dirty="0"/>
              <a:t>?</a:t>
            </a:r>
            <a:r>
              <a:rPr lang="en-US" dirty="0" smtClean="0"/>
              <a:t> </a:t>
            </a:r>
            <a:endParaRPr lang="en-AU" dirty="0"/>
          </a:p>
        </p:txBody>
      </p:sp>
      <p:sp>
        <p:nvSpPr>
          <p:cNvPr id="5" name="Content Placeholder 4"/>
          <p:cNvSpPr>
            <a:spLocks noGrp="1"/>
          </p:cNvSpPr>
          <p:nvPr>
            <p:ph idx="1"/>
          </p:nvPr>
        </p:nvSpPr>
        <p:spPr>
          <a:xfrm>
            <a:off x="589084" y="782289"/>
            <a:ext cx="8036169" cy="5011842"/>
          </a:xfrm>
        </p:spPr>
        <p:txBody>
          <a:bodyPr>
            <a:normAutofit fontScale="85000" lnSpcReduction="10000"/>
          </a:bodyPr>
          <a:lstStyle/>
          <a:p>
            <a:r>
              <a:rPr lang="en-AU" sz="2000" dirty="0" smtClean="0"/>
              <a:t>Over </a:t>
            </a:r>
            <a:r>
              <a:rPr lang="en-AU" sz="2000" b="1" dirty="0" smtClean="0"/>
              <a:t>30 Gt </a:t>
            </a:r>
            <a:r>
              <a:rPr lang="en-AU" sz="2000" dirty="0" smtClean="0"/>
              <a:t>carbon dioxide are released to the atmosphere every year, just as computers are now made from sand can we use it?</a:t>
            </a:r>
          </a:p>
          <a:p>
            <a:r>
              <a:rPr lang="en-AU" sz="2000" dirty="0" smtClean="0"/>
              <a:t>People think of CO</a:t>
            </a:r>
            <a:r>
              <a:rPr lang="en-AU" sz="2000" baseline="-25000" dirty="0" smtClean="0"/>
              <a:t>2</a:t>
            </a:r>
            <a:r>
              <a:rPr lang="en-AU" sz="2000" dirty="0" smtClean="0"/>
              <a:t> as a </a:t>
            </a:r>
            <a:r>
              <a:rPr lang="en-AU" sz="2000" b="1" dirty="0" smtClean="0"/>
              <a:t>waste</a:t>
            </a:r>
            <a:r>
              <a:rPr lang="en-AU" sz="2000" dirty="0" smtClean="0"/>
              <a:t>, John Harrison sees it as </a:t>
            </a:r>
            <a:r>
              <a:rPr lang="en-AU" sz="2000" b="1" dirty="0" smtClean="0"/>
              <a:t>a resource</a:t>
            </a:r>
            <a:r>
              <a:rPr lang="en-AU" sz="2000" dirty="0" smtClean="0"/>
              <a:t>!</a:t>
            </a:r>
          </a:p>
          <a:p>
            <a:r>
              <a:rPr lang="en-AU" sz="2000" dirty="0" smtClean="0"/>
              <a:t>We can make a profit if by changing the technical paradigms so CO</a:t>
            </a:r>
            <a:r>
              <a:rPr lang="en-AU" sz="2000" baseline="-25000" dirty="0" smtClean="0"/>
              <a:t>2</a:t>
            </a:r>
            <a:r>
              <a:rPr lang="en-AU" dirty="0" smtClean="0"/>
              <a:t> </a:t>
            </a:r>
            <a:r>
              <a:rPr lang="en-AU" sz="2000" dirty="0" smtClean="0"/>
              <a:t>becomes</a:t>
            </a:r>
            <a:r>
              <a:rPr lang="en-AU" sz="2000" baseline="-25000" dirty="0" smtClean="0"/>
              <a:t> </a:t>
            </a:r>
            <a:r>
              <a:rPr lang="en-AU" sz="2000" dirty="0" smtClean="0"/>
              <a:t>a </a:t>
            </a:r>
            <a:r>
              <a:rPr lang="en-AU" sz="2000" dirty="0"/>
              <a:t>resource. </a:t>
            </a:r>
            <a:r>
              <a:rPr lang="en-AU" sz="2000" dirty="0" smtClean="0"/>
              <a:t>We can use it as a </a:t>
            </a:r>
            <a:r>
              <a:rPr lang="en-AU" sz="2000" dirty="0"/>
              <a:t>raw material to make </a:t>
            </a:r>
            <a:r>
              <a:rPr lang="en-AU" sz="2000" dirty="0" smtClean="0"/>
              <a:t>construction </a:t>
            </a:r>
            <a:r>
              <a:rPr lang="en-AU" sz="2000" dirty="0"/>
              <a:t>materials in a way that mimics nature.</a:t>
            </a:r>
          </a:p>
          <a:p>
            <a:r>
              <a:rPr lang="en-AU" sz="2000" dirty="0" smtClean="0"/>
              <a:t>The </a:t>
            </a:r>
            <a:r>
              <a:rPr lang="en-AU" sz="2000" dirty="0"/>
              <a:t>a</a:t>
            </a:r>
            <a:r>
              <a:rPr lang="en-AU" sz="2000" dirty="0" smtClean="0"/>
              <a:t>verage concentration of magnesium ions in seawater is around </a:t>
            </a:r>
            <a:r>
              <a:rPr lang="en-AU" sz="2000" b="1" dirty="0" smtClean="0"/>
              <a:t>1.3 mg/L</a:t>
            </a:r>
            <a:r>
              <a:rPr lang="en-AU" sz="2000" dirty="0" smtClean="0"/>
              <a:t>.</a:t>
            </a:r>
          </a:p>
          <a:p>
            <a:r>
              <a:rPr lang="en-AU" sz="2000" dirty="0" smtClean="0"/>
              <a:t>Seawater as a resource is virtually unlimited!</a:t>
            </a:r>
          </a:p>
          <a:p>
            <a:r>
              <a:rPr lang="en-AU" sz="2000" dirty="0" smtClean="0"/>
              <a:t>Waste brines such as oil process water, coal seam gas water, gas water and de-</a:t>
            </a:r>
            <a:r>
              <a:rPr lang="en-AU" sz="2000" dirty="0" err="1" smtClean="0"/>
              <a:t>sal</a:t>
            </a:r>
            <a:r>
              <a:rPr lang="en-AU" sz="2000" dirty="0" smtClean="0"/>
              <a:t> waste water contain high percentages of magnesium and can be used as an inputs in the </a:t>
            </a:r>
            <a:r>
              <a:rPr lang="en-AU" sz="2000" dirty="0" err="1" smtClean="0"/>
              <a:t>Syncarb</a:t>
            </a:r>
            <a:r>
              <a:rPr lang="en-AU" sz="2000" dirty="0" smtClean="0"/>
              <a:t> process to manufacture a range of products.  Our first target will be building &amp; construction products.</a:t>
            </a:r>
          </a:p>
          <a:p>
            <a:r>
              <a:rPr lang="en-AU" sz="2000" dirty="0" smtClean="0"/>
              <a:t>Because of the polar bonding propagated by magnesium, all manner of wastes both organic and inorganic can be incorporated.</a:t>
            </a:r>
          </a:p>
          <a:p>
            <a:r>
              <a:rPr lang="en-AU" sz="2000" dirty="0" smtClean="0"/>
              <a:t>The world of the future will be a world of composites made in this way.</a:t>
            </a:r>
          </a:p>
          <a:p>
            <a:r>
              <a:rPr lang="en-AU" sz="2000" dirty="0" smtClean="0"/>
              <a:t>We can create a new industrial ecology without outputs that are damaging to the global commons. Without CO</a:t>
            </a:r>
            <a:r>
              <a:rPr lang="en-AU" sz="2000" baseline="-25000" dirty="0" smtClean="0"/>
              <a:t>2</a:t>
            </a:r>
            <a:r>
              <a:rPr lang="en-AU" sz="2000" dirty="0" smtClean="0"/>
              <a:t> emissions, many brines and a wide range of what are currently considered wastes.</a:t>
            </a:r>
            <a:endParaRPr lang="en-AU" sz="2000" dirty="0"/>
          </a:p>
        </p:txBody>
      </p:sp>
      <p:sp>
        <p:nvSpPr>
          <p:cNvPr id="3" name="Footer Placeholder 2"/>
          <p:cNvSpPr>
            <a:spLocks noGrp="1"/>
          </p:cNvSpPr>
          <p:nvPr>
            <p:ph type="ftr" sz="quarter" idx="11"/>
          </p:nvPr>
        </p:nvSpPr>
        <p:spPr/>
        <p:txBody>
          <a:bodyPr/>
          <a:lstStyle/>
          <a:p>
            <a:r>
              <a:rPr lang="en-AU" smtClean="0"/>
              <a:t>Presentations downloadable from TecEco.com and CarbonSafe.com.  See also GaiaEngineering.com</a:t>
            </a:r>
            <a:endParaRPr lang="en-AU"/>
          </a:p>
        </p:txBody>
      </p:sp>
    </p:spTree>
    <p:extLst>
      <p:ext uri="{BB962C8B-B14F-4D97-AF65-F5344CB8AC3E}">
        <p14:creationId xmlns:p14="http://schemas.microsoft.com/office/powerpoint/2010/main" val="37339522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the Laboratory</a:t>
            </a:r>
            <a:endParaRPr lang="en-AU" dirty="0"/>
          </a:p>
        </p:txBody>
      </p:sp>
      <p:sp>
        <p:nvSpPr>
          <p:cNvPr id="3" name="Footer Placeholder 2"/>
          <p:cNvSpPr>
            <a:spLocks noGrp="1"/>
          </p:cNvSpPr>
          <p:nvPr>
            <p:ph type="ftr" sz="quarter" idx="11"/>
          </p:nvPr>
        </p:nvSpPr>
        <p:spPr/>
        <p:txBody>
          <a:bodyPr/>
          <a:lstStyle/>
          <a:p>
            <a:r>
              <a:rPr lang="en-AU" smtClean="0"/>
              <a:t>Presentations downloadable from TecEco.com and CarbonSafe.com.  See also GaiaEngineering.com</a:t>
            </a:r>
            <a:endParaRPr lang="en-AU"/>
          </a:p>
        </p:txBody>
      </p:sp>
      <p:pic>
        <p:nvPicPr>
          <p:cNvPr id="1027" name="Picture 3" descr="Y:\CarbonSafe\Graphics\Syncarb\ColloidalCropped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157" y="1209886"/>
            <a:ext cx="1867473" cy="26488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CarbonSafe\Graphics\Syncarb\CrystalsGrowing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477" y="1209886"/>
            <a:ext cx="1487744" cy="264096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Y:\CarbonSafe\Graphics\Syncarb\Precipitate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7744" y="1225502"/>
            <a:ext cx="1484971" cy="26332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Y:\CarbonSafe\Graphics\Syncarb\PrecipitateCloseUp4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7790" y="1194982"/>
            <a:ext cx="1498387" cy="266379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Y:\CarbonSafe\Graphics\Syncarb\AggregatefromPrecipitate&amp;Flyash4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157" y="4636173"/>
            <a:ext cx="2948577" cy="16611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6157" y="3858784"/>
            <a:ext cx="1928947" cy="369332"/>
          </a:xfrm>
          <a:prstGeom prst="rect">
            <a:avLst/>
          </a:prstGeom>
          <a:noFill/>
        </p:spPr>
        <p:txBody>
          <a:bodyPr wrap="square" rtlCol="0">
            <a:spAutoFit/>
          </a:bodyPr>
          <a:lstStyle/>
          <a:p>
            <a:r>
              <a:rPr lang="en-AU" dirty="0" smtClean="0"/>
              <a:t>Colloidal at first</a:t>
            </a:r>
            <a:endParaRPr lang="en-AU" dirty="0"/>
          </a:p>
        </p:txBody>
      </p:sp>
      <p:pic>
        <p:nvPicPr>
          <p:cNvPr id="1032" name="Picture 8" descr="Y:\CarbonSafe\Graphics\Syncarb\Seawater4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1084" y="4355153"/>
            <a:ext cx="1250556" cy="22232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840578" y="3843167"/>
            <a:ext cx="1928947" cy="369332"/>
          </a:xfrm>
          <a:prstGeom prst="rect">
            <a:avLst/>
          </a:prstGeom>
          <a:noFill/>
        </p:spPr>
        <p:txBody>
          <a:bodyPr wrap="square" rtlCol="0">
            <a:spAutoFit/>
          </a:bodyPr>
          <a:lstStyle/>
          <a:p>
            <a:r>
              <a:rPr lang="en-AU" dirty="0" err="1" smtClean="0"/>
              <a:t>Microcrystallites</a:t>
            </a:r>
            <a:endParaRPr lang="en-AU" dirty="0"/>
          </a:p>
        </p:txBody>
      </p:sp>
      <p:sp>
        <p:nvSpPr>
          <p:cNvPr id="13" name="TextBox 12"/>
          <p:cNvSpPr txBox="1"/>
          <p:nvPr/>
        </p:nvSpPr>
        <p:spPr>
          <a:xfrm>
            <a:off x="5404881" y="3850851"/>
            <a:ext cx="1033456" cy="369332"/>
          </a:xfrm>
          <a:prstGeom prst="rect">
            <a:avLst/>
          </a:prstGeom>
          <a:noFill/>
        </p:spPr>
        <p:txBody>
          <a:bodyPr wrap="square" rtlCol="0">
            <a:spAutoFit/>
          </a:bodyPr>
          <a:lstStyle/>
          <a:p>
            <a:r>
              <a:rPr lang="en-AU" dirty="0" smtClean="0"/>
              <a:t>Massive</a:t>
            </a:r>
            <a:endParaRPr lang="en-AU" dirty="0"/>
          </a:p>
        </p:txBody>
      </p:sp>
      <p:sp>
        <p:nvSpPr>
          <p:cNvPr id="14" name="TextBox 13"/>
          <p:cNvSpPr txBox="1"/>
          <p:nvPr/>
        </p:nvSpPr>
        <p:spPr>
          <a:xfrm>
            <a:off x="7407940" y="3858784"/>
            <a:ext cx="1033456" cy="369332"/>
          </a:xfrm>
          <a:prstGeom prst="rect">
            <a:avLst/>
          </a:prstGeom>
          <a:noFill/>
        </p:spPr>
        <p:txBody>
          <a:bodyPr wrap="square" rtlCol="0">
            <a:spAutoFit/>
          </a:bodyPr>
          <a:lstStyle/>
          <a:p>
            <a:r>
              <a:rPr lang="en-AU" dirty="0" smtClean="0"/>
              <a:t>Close up</a:t>
            </a:r>
            <a:endParaRPr lang="en-AU" dirty="0"/>
          </a:p>
        </p:txBody>
      </p:sp>
      <p:sp>
        <p:nvSpPr>
          <p:cNvPr id="5" name="TextBox 4"/>
          <p:cNvSpPr txBox="1"/>
          <p:nvPr/>
        </p:nvSpPr>
        <p:spPr>
          <a:xfrm>
            <a:off x="3482927" y="4728094"/>
            <a:ext cx="1309650" cy="1200329"/>
          </a:xfrm>
          <a:prstGeom prst="rect">
            <a:avLst/>
          </a:prstGeom>
          <a:noFill/>
        </p:spPr>
        <p:txBody>
          <a:bodyPr wrap="square" rtlCol="0">
            <a:spAutoFit/>
          </a:bodyPr>
          <a:lstStyle/>
          <a:p>
            <a:r>
              <a:rPr lang="en-AU" dirty="0" smtClean="0"/>
              <a:t>Aggregate made from </a:t>
            </a:r>
            <a:r>
              <a:rPr lang="en-AU" dirty="0"/>
              <a:t>p</a:t>
            </a:r>
            <a:r>
              <a:rPr lang="en-AU" dirty="0" smtClean="0"/>
              <a:t>recipitate and fly ash </a:t>
            </a:r>
            <a:endParaRPr lang="en-AU" dirty="0"/>
          </a:p>
        </p:txBody>
      </p:sp>
      <p:sp>
        <p:nvSpPr>
          <p:cNvPr id="16" name="TextBox 15"/>
          <p:cNvSpPr txBox="1"/>
          <p:nvPr/>
        </p:nvSpPr>
        <p:spPr>
          <a:xfrm>
            <a:off x="7407940" y="4913172"/>
            <a:ext cx="1201802" cy="923330"/>
          </a:xfrm>
          <a:prstGeom prst="rect">
            <a:avLst/>
          </a:prstGeom>
          <a:noFill/>
        </p:spPr>
        <p:txBody>
          <a:bodyPr wrap="square" rtlCol="0">
            <a:spAutoFit/>
          </a:bodyPr>
          <a:lstStyle/>
          <a:p>
            <a:r>
              <a:rPr lang="en-AU" dirty="0" smtClean="0"/>
              <a:t>Precipitate from seawater</a:t>
            </a:r>
            <a:endParaRPr lang="en-AU" dirty="0"/>
          </a:p>
        </p:txBody>
      </p:sp>
      <p:sp>
        <p:nvSpPr>
          <p:cNvPr id="17" name="TextBox 16"/>
          <p:cNvSpPr txBox="1"/>
          <p:nvPr/>
        </p:nvSpPr>
        <p:spPr>
          <a:xfrm>
            <a:off x="697567" y="745221"/>
            <a:ext cx="7743829" cy="369332"/>
          </a:xfrm>
          <a:prstGeom prst="rect">
            <a:avLst/>
          </a:prstGeom>
          <a:noFill/>
        </p:spPr>
        <p:txBody>
          <a:bodyPr wrap="square" rtlCol="0">
            <a:spAutoFit/>
          </a:bodyPr>
          <a:lstStyle/>
          <a:p>
            <a:r>
              <a:rPr lang="en-AU" dirty="0" smtClean="0"/>
              <a:t>Precipitation from bitterns. The waste from salt manufacture  and mainly MgCl</a:t>
            </a:r>
            <a:r>
              <a:rPr lang="en-AU" baseline="-25000" dirty="0" smtClean="0"/>
              <a:t>2</a:t>
            </a:r>
            <a:r>
              <a:rPr lang="en-AU" dirty="0" smtClean="0"/>
              <a:t> </a:t>
            </a:r>
            <a:endParaRPr lang="en-AU" dirty="0"/>
          </a:p>
        </p:txBody>
      </p:sp>
      <p:sp>
        <p:nvSpPr>
          <p:cNvPr id="6" name="Right Arrow 5"/>
          <p:cNvSpPr/>
          <p:nvPr/>
        </p:nvSpPr>
        <p:spPr>
          <a:xfrm>
            <a:off x="2228370" y="4027833"/>
            <a:ext cx="54556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ight Arrow 18"/>
          <p:cNvSpPr/>
          <p:nvPr/>
        </p:nvSpPr>
        <p:spPr>
          <a:xfrm>
            <a:off x="4715737" y="4020590"/>
            <a:ext cx="54556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ight Arrow 19"/>
          <p:cNvSpPr/>
          <p:nvPr/>
        </p:nvSpPr>
        <p:spPr>
          <a:xfrm>
            <a:off x="6604243" y="4027832"/>
            <a:ext cx="54556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20267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cdn.timesofisrael.com/uploads/2014/09/daas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2307" y="2588630"/>
            <a:ext cx="2647950" cy="15638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encrypted-tbn3.gstatic.com/images?q=tbn:ANd9GcQEWTbk8pTIm37xWz7qka5a23Zq9ZqwLplRJ6Q78SDw-2wKGEdpw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2019" y="635210"/>
            <a:ext cx="2628900"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encrypted-tbn0.gstatic.com/images?q=tbn:ANd9GcT33BWPnTLOUc4c6flRqYf6sKDJQ8WQIcohKEZhukzzO6esIQO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919" y="4310217"/>
            <a:ext cx="2542014" cy="18247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onserve-energy-future.com/Images/Global_Warm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919" y="745298"/>
            <a:ext cx="2832928" cy="18817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310919" y="2692463"/>
            <a:ext cx="1720104" cy="1526314"/>
          </a:xfrm>
          <a:prstGeom prst="rect">
            <a:avLst/>
          </a:prstGeom>
        </p:spPr>
      </p:pic>
      <p:pic>
        <p:nvPicPr>
          <p:cNvPr id="60" name="Picture 59"/>
          <p:cNvPicPr>
            <a:picLocks noChangeAspect="1"/>
          </p:cNvPicPr>
          <p:nvPr/>
        </p:nvPicPr>
        <p:blipFill>
          <a:blip r:embed="rId7"/>
          <a:stretch>
            <a:fillRect/>
          </a:stretch>
        </p:blipFill>
        <p:spPr>
          <a:xfrm>
            <a:off x="2852933" y="2419009"/>
            <a:ext cx="3439671" cy="2204656"/>
          </a:xfrm>
          <a:prstGeom prst="rect">
            <a:avLst/>
          </a:prstGeom>
        </p:spPr>
      </p:pic>
      <p:pic>
        <p:nvPicPr>
          <p:cNvPr id="61" name="Picture 60"/>
          <p:cNvPicPr>
            <a:picLocks noChangeAspect="1"/>
          </p:cNvPicPr>
          <p:nvPr/>
        </p:nvPicPr>
        <p:blipFill>
          <a:blip r:embed="rId8"/>
          <a:stretch>
            <a:fillRect/>
          </a:stretch>
        </p:blipFill>
        <p:spPr>
          <a:xfrm>
            <a:off x="6123229" y="792548"/>
            <a:ext cx="2408469" cy="1428399"/>
          </a:xfrm>
          <a:prstGeom prst="rect">
            <a:avLst/>
          </a:prstGeom>
        </p:spPr>
      </p:pic>
      <p:sp>
        <p:nvSpPr>
          <p:cNvPr id="3" name="Footer Placeholder 2"/>
          <p:cNvSpPr>
            <a:spLocks noGrp="1"/>
          </p:cNvSpPr>
          <p:nvPr>
            <p:ph type="ftr" sz="quarter" idx="11"/>
          </p:nvPr>
        </p:nvSpPr>
        <p:spPr/>
        <p:txBody>
          <a:bodyPr/>
          <a:lstStyle/>
          <a:p>
            <a:r>
              <a:rPr lang="en-AU" smtClean="0"/>
              <a:t>Presentations downloadable from TecEco.com and CarbonSafe.com.  See also GaiaEngineering.com</a:t>
            </a:r>
            <a:endParaRPr lang="en-AU"/>
          </a:p>
        </p:txBody>
      </p:sp>
      <p:sp>
        <p:nvSpPr>
          <p:cNvPr id="14" name="AutoShape 44"/>
          <p:cNvSpPr>
            <a:spLocks noChangeArrowheads="1"/>
          </p:cNvSpPr>
          <p:nvPr/>
        </p:nvSpPr>
        <p:spPr bwMode="auto">
          <a:xfrm rot="10800000" flipH="1" flipV="1">
            <a:off x="7275765" y="2039749"/>
            <a:ext cx="262549" cy="677074"/>
          </a:xfrm>
          <a:prstGeom prst="downArrow">
            <a:avLst>
              <a:gd name="adj1" fmla="val 50000"/>
              <a:gd name="adj2" fmla="val 71258"/>
            </a:avLst>
          </a:prstGeom>
          <a:gradFill rotWithShape="1">
            <a:gsLst>
              <a:gs pos="0">
                <a:srgbClr val="FFFF00"/>
              </a:gs>
              <a:gs pos="100000">
                <a:srgbClr val="FF0000"/>
              </a:gs>
            </a:gsLst>
            <a:lin ang="5400000" scaled="1"/>
          </a:gradFill>
          <a:ln w="12700">
            <a:solidFill>
              <a:srgbClr val="000000"/>
            </a:solidFill>
            <a:miter lim="800000"/>
            <a:headEnd/>
            <a:tailEnd/>
          </a:ln>
        </p:spPr>
        <p:txBody>
          <a:bodyPr/>
          <a:lstStyle/>
          <a:p>
            <a:endParaRPr lang="en-AU"/>
          </a:p>
        </p:txBody>
      </p:sp>
      <p:sp>
        <p:nvSpPr>
          <p:cNvPr id="20" name="AutoShape 50"/>
          <p:cNvSpPr>
            <a:spLocks noChangeArrowheads="1"/>
          </p:cNvSpPr>
          <p:nvPr/>
        </p:nvSpPr>
        <p:spPr bwMode="auto">
          <a:xfrm rot="18682977">
            <a:off x="3114127" y="1858059"/>
            <a:ext cx="373864" cy="865104"/>
          </a:xfrm>
          <a:prstGeom prst="downArrow">
            <a:avLst>
              <a:gd name="adj1" fmla="val 50000"/>
              <a:gd name="adj2" fmla="val 56208"/>
            </a:avLst>
          </a:prstGeom>
          <a:gradFill rotWithShape="1">
            <a:gsLst>
              <a:gs pos="0">
                <a:srgbClr val="FFFF00"/>
              </a:gs>
              <a:gs pos="100000">
                <a:srgbClr val="FF0000"/>
              </a:gs>
            </a:gsLst>
            <a:lin ang="5400000" scaled="1"/>
          </a:gradFill>
          <a:ln w="12700">
            <a:solidFill>
              <a:srgbClr val="000000"/>
            </a:solidFill>
            <a:miter lim="800000"/>
            <a:headEnd/>
            <a:tailEnd/>
          </a:ln>
        </p:spPr>
        <p:txBody>
          <a:bodyPr/>
          <a:lstStyle/>
          <a:p>
            <a:endParaRPr lang="en-AU"/>
          </a:p>
        </p:txBody>
      </p:sp>
      <p:sp>
        <p:nvSpPr>
          <p:cNvPr id="31" name="Title 1"/>
          <p:cNvSpPr txBox="1">
            <a:spLocks/>
          </p:cNvSpPr>
          <p:nvPr/>
        </p:nvSpPr>
        <p:spPr>
          <a:xfrm>
            <a:off x="547936" y="0"/>
            <a:ext cx="8352928" cy="7647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AU" dirty="0" smtClean="0"/>
              <a:t>Global Problems are Interrelated</a:t>
            </a:r>
            <a:endParaRPr lang="en-AU" dirty="0"/>
          </a:p>
        </p:txBody>
      </p:sp>
      <p:pic>
        <p:nvPicPr>
          <p:cNvPr id="1026" name="Picture 2" descr="A man uses crutches as he joins other migrants crossing the border between Greece and Macedonia near the city of Gevgelija, Macedon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7845" y="4445710"/>
            <a:ext cx="2837601" cy="1821615"/>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54"/>
          <p:cNvSpPr>
            <a:spLocks noChangeArrowheads="1"/>
          </p:cNvSpPr>
          <p:nvPr/>
        </p:nvSpPr>
        <p:spPr bwMode="auto">
          <a:xfrm rot="10800000" flipV="1">
            <a:off x="6948529" y="2039749"/>
            <a:ext cx="296643" cy="2675672"/>
          </a:xfrm>
          <a:prstGeom prst="downArrow">
            <a:avLst>
              <a:gd name="adj1" fmla="val 50000"/>
              <a:gd name="adj2" fmla="val 159645"/>
            </a:avLst>
          </a:prstGeom>
          <a:gradFill rotWithShape="1">
            <a:gsLst>
              <a:gs pos="0">
                <a:srgbClr val="FFFF00"/>
              </a:gs>
              <a:gs pos="100000">
                <a:srgbClr val="FF0000"/>
              </a:gs>
            </a:gsLst>
            <a:lin ang="5400000" scaled="1"/>
          </a:gradFill>
          <a:ln w="12700">
            <a:solidFill>
              <a:srgbClr val="000000"/>
            </a:solidFill>
            <a:miter lim="800000"/>
            <a:headEnd/>
            <a:tailEnd/>
          </a:ln>
        </p:spPr>
        <p:txBody>
          <a:bodyPr/>
          <a:lstStyle/>
          <a:p>
            <a:endParaRPr lang="en-AU"/>
          </a:p>
        </p:txBody>
      </p:sp>
      <p:sp>
        <p:nvSpPr>
          <p:cNvPr id="25" name="AutoShape 55"/>
          <p:cNvSpPr>
            <a:spLocks noChangeArrowheads="1"/>
          </p:cNvSpPr>
          <p:nvPr/>
        </p:nvSpPr>
        <p:spPr bwMode="auto">
          <a:xfrm rot="10800000" flipH="1">
            <a:off x="7899058" y="3899760"/>
            <a:ext cx="277788" cy="584032"/>
          </a:xfrm>
          <a:prstGeom prst="downArrow">
            <a:avLst>
              <a:gd name="adj1" fmla="val 50000"/>
              <a:gd name="adj2" fmla="val 77155"/>
            </a:avLst>
          </a:prstGeom>
          <a:gradFill rotWithShape="1">
            <a:gsLst>
              <a:gs pos="0">
                <a:srgbClr val="FFFF00"/>
              </a:gs>
              <a:gs pos="100000">
                <a:srgbClr val="FF0000"/>
              </a:gs>
            </a:gsLst>
            <a:lin ang="5400000" scaled="1"/>
          </a:gradFill>
          <a:ln w="12700">
            <a:solidFill>
              <a:srgbClr val="000000"/>
            </a:solidFill>
            <a:miter lim="800000"/>
            <a:headEnd/>
            <a:tailEnd/>
          </a:ln>
        </p:spPr>
        <p:txBody>
          <a:bodyPr/>
          <a:lstStyle/>
          <a:p>
            <a:endParaRPr lang="en-AU"/>
          </a:p>
        </p:txBody>
      </p:sp>
      <p:sp>
        <p:nvSpPr>
          <p:cNvPr id="32" name="AutoShape 52"/>
          <p:cNvSpPr>
            <a:spLocks noChangeArrowheads="1"/>
          </p:cNvSpPr>
          <p:nvPr/>
        </p:nvSpPr>
        <p:spPr bwMode="auto">
          <a:xfrm flipH="1">
            <a:off x="7538314" y="3732350"/>
            <a:ext cx="268332" cy="1077714"/>
          </a:xfrm>
          <a:prstGeom prst="downArrow">
            <a:avLst>
              <a:gd name="adj1" fmla="val 50000"/>
              <a:gd name="adj2" fmla="val 140323"/>
            </a:avLst>
          </a:prstGeom>
          <a:gradFill rotWithShape="1">
            <a:gsLst>
              <a:gs pos="0">
                <a:srgbClr val="FFFF00"/>
              </a:gs>
              <a:gs pos="100000">
                <a:srgbClr val="FF0000"/>
              </a:gs>
            </a:gsLst>
            <a:lin ang="5400000" scaled="1"/>
          </a:gradFill>
          <a:ln w="12700">
            <a:solidFill>
              <a:srgbClr val="000000"/>
            </a:solidFill>
            <a:miter lim="800000"/>
            <a:headEnd/>
            <a:tailEnd/>
          </a:ln>
        </p:spPr>
        <p:txBody>
          <a:bodyPr/>
          <a:lstStyle/>
          <a:p>
            <a:endParaRPr lang="en-AU"/>
          </a:p>
        </p:txBody>
      </p:sp>
      <p:sp>
        <p:nvSpPr>
          <p:cNvPr id="34" name="AutoShape 50"/>
          <p:cNvSpPr>
            <a:spLocks noChangeArrowheads="1"/>
          </p:cNvSpPr>
          <p:nvPr/>
        </p:nvSpPr>
        <p:spPr bwMode="auto">
          <a:xfrm rot="12869447" flipH="1">
            <a:off x="4949552" y="1675780"/>
            <a:ext cx="300094" cy="1048201"/>
          </a:xfrm>
          <a:prstGeom prst="downArrow">
            <a:avLst>
              <a:gd name="adj1" fmla="val 50000"/>
              <a:gd name="adj2" fmla="val 56208"/>
            </a:avLst>
          </a:prstGeom>
          <a:gradFill rotWithShape="1">
            <a:gsLst>
              <a:gs pos="0">
                <a:srgbClr val="FFFF00"/>
              </a:gs>
              <a:gs pos="100000">
                <a:srgbClr val="FF0000"/>
              </a:gs>
            </a:gsLst>
            <a:lin ang="5400000" scaled="1"/>
          </a:gradFill>
          <a:ln w="12700">
            <a:solidFill>
              <a:srgbClr val="000000"/>
            </a:solidFill>
            <a:miter lim="800000"/>
            <a:headEnd/>
            <a:tailEnd/>
          </a:ln>
        </p:spPr>
        <p:txBody>
          <a:bodyPr/>
          <a:lstStyle/>
          <a:p>
            <a:endParaRPr lang="en-AU"/>
          </a:p>
        </p:txBody>
      </p:sp>
      <p:sp>
        <p:nvSpPr>
          <p:cNvPr id="9" name="AutoShape 6" descr="Image result for islamic state fight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 name="AutoShape 8" descr="Image result for islamic state fighte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5" name="AutoShape 50"/>
          <p:cNvSpPr>
            <a:spLocks noChangeArrowheads="1"/>
          </p:cNvSpPr>
          <p:nvPr/>
        </p:nvSpPr>
        <p:spPr bwMode="auto">
          <a:xfrm rot="13532479" flipH="1">
            <a:off x="5745213" y="1695503"/>
            <a:ext cx="296406" cy="1048201"/>
          </a:xfrm>
          <a:prstGeom prst="downArrow">
            <a:avLst>
              <a:gd name="adj1" fmla="val 50000"/>
              <a:gd name="adj2" fmla="val 56208"/>
            </a:avLst>
          </a:prstGeom>
          <a:gradFill rotWithShape="1">
            <a:gsLst>
              <a:gs pos="0">
                <a:srgbClr val="FFFF00"/>
              </a:gs>
              <a:gs pos="100000">
                <a:srgbClr val="FF0000"/>
              </a:gs>
            </a:gsLst>
            <a:lin ang="5400000" scaled="1"/>
          </a:gradFill>
          <a:ln w="12700">
            <a:solidFill>
              <a:srgbClr val="000000"/>
            </a:solidFill>
            <a:miter lim="800000"/>
            <a:headEnd/>
            <a:tailEnd/>
          </a:ln>
        </p:spPr>
        <p:txBody>
          <a:bodyPr/>
          <a:lstStyle/>
          <a:p>
            <a:endParaRPr lang="en-AU"/>
          </a:p>
        </p:txBody>
      </p:sp>
      <p:pic>
        <p:nvPicPr>
          <p:cNvPr id="1036" name="Picture 12" descr="http://cdn.muslimvillage.com/wp-content/uploads/2014/02/syria_starvation_for_jan2014.jpg?4c240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05489" y="4517929"/>
            <a:ext cx="2687867" cy="1720235"/>
          </a:xfrm>
          <a:prstGeom prst="rect">
            <a:avLst/>
          </a:prstGeom>
          <a:noFill/>
          <a:extLst>
            <a:ext uri="{909E8E84-426E-40DD-AFC4-6F175D3DCCD1}">
              <a14:hiddenFill xmlns:a14="http://schemas.microsoft.com/office/drawing/2010/main">
                <a:solidFill>
                  <a:srgbClr val="FFFFFF"/>
                </a:solidFill>
              </a14:hiddenFill>
            </a:ext>
          </a:extLst>
        </p:spPr>
      </p:pic>
      <p:sp>
        <p:nvSpPr>
          <p:cNvPr id="27" name="AutoShape 57"/>
          <p:cNvSpPr>
            <a:spLocks noChangeArrowheads="1"/>
          </p:cNvSpPr>
          <p:nvPr/>
        </p:nvSpPr>
        <p:spPr bwMode="auto">
          <a:xfrm rot="6530362" flipH="1">
            <a:off x="2390081" y="3344179"/>
            <a:ext cx="254762" cy="1890061"/>
          </a:xfrm>
          <a:prstGeom prst="downArrow">
            <a:avLst>
              <a:gd name="adj1" fmla="val 50000"/>
              <a:gd name="adj2" fmla="val 204028"/>
            </a:avLst>
          </a:prstGeom>
          <a:gradFill rotWithShape="1">
            <a:gsLst>
              <a:gs pos="0">
                <a:srgbClr val="FFFF00"/>
              </a:gs>
              <a:gs pos="100000">
                <a:srgbClr val="FF0000"/>
              </a:gs>
            </a:gsLst>
            <a:lin ang="5400000" scaled="1"/>
          </a:gradFill>
          <a:ln w="12700">
            <a:solidFill>
              <a:srgbClr val="000000"/>
            </a:solidFill>
            <a:miter lim="800000"/>
            <a:headEnd/>
            <a:tailEnd/>
          </a:ln>
        </p:spPr>
        <p:txBody>
          <a:bodyPr/>
          <a:lstStyle/>
          <a:p>
            <a:endParaRPr lang="en-AU"/>
          </a:p>
        </p:txBody>
      </p:sp>
      <p:sp>
        <p:nvSpPr>
          <p:cNvPr id="15" name="AutoShape 45"/>
          <p:cNvSpPr>
            <a:spLocks noChangeArrowheads="1"/>
          </p:cNvSpPr>
          <p:nvPr/>
        </p:nvSpPr>
        <p:spPr bwMode="auto">
          <a:xfrm rot="3591146" flipH="1">
            <a:off x="5377053" y="2951606"/>
            <a:ext cx="286352" cy="2445730"/>
          </a:xfrm>
          <a:prstGeom prst="downArrow">
            <a:avLst>
              <a:gd name="adj1" fmla="val 50000"/>
              <a:gd name="adj2" fmla="val 194359"/>
            </a:avLst>
          </a:prstGeom>
          <a:gradFill rotWithShape="1">
            <a:gsLst>
              <a:gs pos="0">
                <a:srgbClr val="FFFF00"/>
              </a:gs>
              <a:gs pos="100000">
                <a:srgbClr val="FF0000"/>
              </a:gs>
            </a:gsLst>
            <a:lin ang="5400000" scaled="1"/>
          </a:gradFill>
          <a:ln w="12700">
            <a:solidFill>
              <a:srgbClr val="000000"/>
            </a:solidFill>
            <a:miter lim="800000"/>
            <a:headEnd/>
            <a:tailEnd/>
          </a:ln>
        </p:spPr>
        <p:txBody>
          <a:bodyPr/>
          <a:lstStyle/>
          <a:p>
            <a:endParaRPr lang="en-AU"/>
          </a:p>
        </p:txBody>
      </p:sp>
      <p:sp>
        <p:nvSpPr>
          <p:cNvPr id="18" name="AutoShape 48"/>
          <p:cNvSpPr>
            <a:spLocks noChangeArrowheads="1"/>
          </p:cNvSpPr>
          <p:nvPr/>
        </p:nvSpPr>
        <p:spPr bwMode="auto">
          <a:xfrm rot="13038369" flipH="1" flipV="1">
            <a:off x="5246827" y="1645502"/>
            <a:ext cx="292383" cy="3499963"/>
          </a:xfrm>
          <a:prstGeom prst="downArrow">
            <a:avLst>
              <a:gd name="adj1" fmla="val 50000"/>
              <a:gd name="adj2" fmla="val 178015"/>
            </a:avLst>
          </a:prstGeom>
          <a:gradFill rotWithShape="1">
            <a:gsLst>
              <a:gs pos="0">
                <a:srgbClr val="FFFF00"/>
              </a:gs>
              <a:gs pos="100000">
                <a:srgbClr val="FF0000"/>
              </a:gs>
            </a:gsLst>
            <a:lin ang="5400000" scaled="1"/>
          </a:gradFill>
          <a:ln w="12700">
            <a:solidFill>
              <a:srgbClr val="000000"/>
            </a:solidFill>
            <a:miter lim="800000"/>
            <a:headEnd/>
            <a:tailEnd/>
          </a:ln>
        </p:spPr>
        <p:txBody>
          <a:bodyPr/>
          <a:lstStyle/>
          <a:p>
            <a:endParaRPr lang="en-AU"/>
          </a:p>
        </p:txBody>
      </p:sp>
      <p:sp>
        <p:nvSpPr>
          <p:cNvPr id="16" name="AutoShape 46"/>
          <p:cNvSpPr>
            <a:spLocks noChangeArrowheads="1"/>
          </p:cNvSpPr>
          <p:nvPr/>
        </p:nvSpPr>
        <p:spPr bwMode="auto">
          <a:xfrm rot="16625496" flipH="1">
            <a:off x="2763545" y="5085959"/>
            <a:ext cx="269934" cy="841022"/>
          </a:xfrm>
          <a:prstGeom prst="downArrow">
            <a:avLst>
              <a:gd name="adj1" fmla="val 50000"/>
              <a:gd name="adj2" fmla="val 83712"/>
            </a:avLst>
          </a:prstGeom>
          <a:gradFill rotWithShape="1">
            <a:gsLst>
              <a:gs pos="0">
                <a:srgbClr val="FFFF00"/>
              </a:gs>
              <a:gs pos="100000">
                <a:srgbClr val="FF0000"/>
              </a:gs>
            </a:gsLst>
            <a:lin ang="5400000" scaled="1"/>
          </a:gradFill>
          <a:ln w="12700">
            <a:solidFill>
              <a:srgbClr val="000000"/>
            </a:solidFill>
            <a:miter lim="800000"/>
            <a:headEnd/>
            <a:tailEnd/>
          </a:ln>
        </p:spPr>
        <p:txBody>
          <a:bodyPr/>
          <a:lstStyle/>
          <a:p>
            <a:endParaRPr lang="en-AU"/>
          </a:p>
        </p:txBody>
      </p:sp>
      <p:sp>
        <p:nvSpPr>
          <p:cNvPr id="19" name="AutoShape 49"/>
          <p:cNvSpPr>
            <a:spLocks noChangeArrowheads="1"/>
          </p:cNvSpPr>
          <p:nvPr/>
        </p:nvSpPr>
        <p:spPr bwMode="auto">
          <a:xfrm flipH="1" flipV="1">
            <a:off x="1041233" y="4005064"/>
            <a:ext cx="259473" cy="805000"/>
          </a:xfrm>
          <a:prstGeom prst="downArrow">
            <a:avLst>
              <a:gd name="adj1" fmla="val 50000"/>
              <a:gd name="adj2" fmla="val 143574"/>
            </a:avLst>
          </a:prstGeom>
          <a:gradFill rotWithShape="1">
            <a:gsLst>
              <a:gs pos="0">
                <a:srgbClr val="FFFF00"/>
              </a:gs>
              <a:gs pos="100000">
                <a:srgbClr val="FF0000"/>
              </a:gs>
            </a:gsLst>
            <a:lin ang="5400000" scaled="1"/>
          </a:gradFill>
          <a:ln w="12700">
            <a:solidFill>
              <a:srgbClr val="000000"/>
            </a:solidFill>
            <a:miter lim="800000"/>
            <a:headEnd/>
            <a:tailEnd/>
          </a:ln>
        </p:spPr>
        <p:txBody>
          <a:bodyPr/>
          <a:lstStyle/>
          <a:p>
            <a:endParaRPr lang="en-AU"/>
          </a:p>
        </p:txBody>
      </p:sp>
      <p:sp>
        <p:nvSpPr>
          <p:cNvPr id="26" name="AutoShape 56"/>
          <p:cNvSpPr>
            <a:spLocks noChangeArrowheads="1"/>
          </p:cNvSpPr>
          <p:nvPr/>
        </p:nvSpPr>
        <p:spPr bwMode="auto">
          <a:xfrm rot="5359746" flipH="1">
            <a:off x="5921340" y="5102497"/>
            <a:ext cx="280806" cy="836287"/>
          </a:xfrm>
          <a:prstGeom prst="downArrow">
            <a:avLst>
              <a:gd name="adj1" fmla="val 50000"/>
              <a:gd name="adj2" fmla="val 87404"/>
            </a:avLst>
          </a:prstGeom>
          <a:gradFill rotWithShape="1">
            <a:gsLst>
              <a:gs pos="0">
                <a:srgbClr val="FFFF00"/>
              </a:gs>
              <a:gs pos="100000">
                <a:srgbClr val="FF0000"/>
              </a:gs>
            </a:gsLst>
            <a:lin ang="5400000" scaled="1"/>
          </a:gradFill>
          <a:ln w="12700">
            <a:solidFill>
              <a:srgbClr val="000000"/>
            </a:solidFill>
            <a:miter lim="800000"/>
            <a:headEnd/>
            <a:tailEnd/>
          </a:ln>
        </p:spPr>
        <p:txBody>
          <a:bodyPr/>
          <a:lstStyle/>
          <a:p>
            <a:endParaRPr lang="en-AU"/>
          </a:p>
        </p:txBody>
      </p:sp>
      <p:sp>
        <p:nvSpPr>
          <p:cNvPr id="36" name="AutoShape 55"/>
          <p:cNvSpPr>
            <a:spLocks noChangeArrowheads="1"/>
          </p:cNvSpPr>
          <p:nvPr/>
        </p:nvSpPr>
        <p:spPr bwMode="auto">
          <a:xfrm rot="10800000" flipH="1">
            <a:off x="7700716" y="1960685"/>
            <a:ext cx="216242" cy="701762"/>
          </a:xfrm>
          <a:prstGeom prst="downArrow">
            <a:avLst>
              <a:gd name="adj1" fmla="val 50000"/>
              <a:gd name="adj2" fmla="val 77155"/>
            </a:avLst>
          </a:prstGeom>
          <a:gradFill rotWithShape="1">
            <a:gsLst>
              <a:gs pos="0">
                <a:srgbClr val="FFFF00"/>
              </a:gs>
              <a:gs pos="100000">
                <a:srgbClr val="FF0000"/>
              </a:gs>
            </a:gsLst>
            <a:lin ang="5400000" scaled="1"/>
          </a:gradFill>
          <a:ln w="12700">
            <a:solidFill>
              <a:srgbClr val="000000"/>
            </a:solidFill>
            <a:miter lim="800000"/>
            <a:headEnd/>
            <a:tailEnd/>
          </a:ln>
        </p:spPr>
        <p:txBody>
          <a:bodyPr/>
          <a:lstStyle/>
          <a:p>
            <a:endParaRPr lang="en-AU"/>
          </a:p>
        </p:txBody>
      </p:sp>
      <p:sp>
        <p:nvSpPr>
          <p:cNvPr id="22" name="AutoShape 52"/>
          <p:cNvSpPr>
            <a:spLocks noChangeArrowheads="1"/>
          </p:cNvSpPr>
          <p:nvPr/>
        </p:nvSpPr>
        <p:spPr bwMode="auto">
          <a:xfrm rot="2157396" flipH="1">
            <a:off x="6129174" y="3534638"/>
            <a:ext cx="288144" cy="1780259"/>
          </a:xfrm>
          <a:prstGeom prst="downArrow">
            <a:avLst>
              <a:gd name="adj1" fmla="val 50000"/>
              <a:gd name="adj2" fmla="val 140323"/>
            </a:avLst>
          </a:prstGeom>
          <a:gradFill rotWithShape="1">
            <a:gsLst>
              <a:gs pos="0">
                <a:srgbClr val="FFFF00"/>
              </a:gs>
              <a:gs pos="100000">
                <a:srgbClr val="FF0000"/>
              </a:gs>
            </a:gsLst>
            <a:lin ang="5400000" scaled="1"/>
          </a:gradFill>
          <a:ln w="12700">
            <a:solidFill>
              <a:srgbClr val="000000"/>
            </a:solidFill>
            <a:miter lim="800000"/>
            <a:headEnd/>
            <a:tailEnd/>
          </a:ln>
        </p:spPr>
        <p:txBody>
          <a:bodyPr/>
          <a:lstStyle/>
          <a:p>
            <a:endParaRPr lang="en-AU"/>
          </a:p>
        </p:txBody>
      </p:sp>
    </p:spTree>
    <p:extLst>
      <p:ext uri="{BB962C8B-B14F-4D97-AF65-F5344CB8AC3E}">
        <p14:creationId xmlns:p14="http://schemas.microsoft.com/office/powerpoint/2010/main" val="213690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remove" grpId="0" nodeType="withEffect">
                                  <p:stCondLst>
                                    <p:cond delay="0"/>
                                  </p:stCondLst>
                                  <p:childTnLst>
                                    <p:animScale>
                                      <p:cBhvr>
                                        <p:cTn id="6" dur="1000" fill="hold"/>
                                        <p:tgtEl>
                                          <p:spTgt spid="14"/>
                                        </p:tgtEl>
                                      </p:cBhvr>
                                      <p:by x="120000" y="120000"/>
                                    </p:animScale>
                                  </p:childTnLst>
                                </p:cTn>
                              </p:par>
                              <p:par>
                                <p:cTn id="7" presetID="6" presetClass="emph" presetSubtype="0" repeatCount="indefinite" accel="50000" decel="50000" autoRev="1" fill="remove" grpId="0" nodeType="withEffect">
                                  <p:stCondLst>
                                    <p:cond delay="0"/>
                                  </p:stCondLst>
                                  <p:childTnLst>
                                    <p:animScale>
                                      <p:cBhvr>
                                        <p:cTn id="8" dur="1000" fill="hold"/>
                                        <p:tgtEl>
                                          <p:spTgt spid="22"/>
                                        </p:tgtEl>
                                      </p:cBhvr>
                                      <p:by x="120000" y="120000"/>
                                    </p:animScale>
                                  </p:childTnLst>
                                </p:cTn>
                              </p:par>
                              <p:par>
                                <p:cTn id="9" presetID="6" presetClass="emph" presetSubtype="0" repeatCount="indefinite" accel="50000" decel="50000" autoRev="1" fill="remove" grpId="0" nodeType="withEffect">
                                  <p:stCondLst>
                                    <p:cond delay="0"/>
                                  </p:stCondLst>
                                  <p:childTnLst>
                                    <p:animScale>
                                      <p:cBhvr>
                                        <p:cTn id="10" dur="1000" fill="hold"/>
                                        <p:tgtEl>
                                          <p:spTgt spid="15"/>
                                        </p:tgtEl>
                                      </p:cBhvr>
                                      <p:by x="120000" y="120000"/>
                                    </p:animScale>
                                  </p:childTnLst>
                                </p:cTn>
                              </p:par>
                              <p:par>
                                <p:cTn id="11" presetID="6" presetClass="emph" presetSubtype="0" repeatCount="indefinite" accel="50000" decel="50000" autoRev="1" fill="remove" grpId="0" nodeType="withEffect">
                                  <p:stCondLst>
                                    <p:cond delay="0"/>
                                  </p:stCondLst>
                                  <p:childTnLst>
                                    <p:animScale>
                                      <p:cBhvr>
                                        <p:cTn id="12" dur="1000" fill="hold"/>
                                        <p:tgtEl>
                                          <p:spTgt spid="16"/>
                                        </p:tgtEl>
                                      </p:cBhvr>
                                      <p:by x="120000" y="120000"/>
                                    </p:animScale>
                                  </p:childTnLst>
                                </p:cTn>
                              </p:par>
                              <p:par>
                                <p:cTn id="13" presetID="6" presetClass="emph" presetSubtype="0" repeatCount="indefinite" accel="50000" decel="50000" autoRev="1" fill="remove" grpId="0" nodeType="withEffect">
                                  <p:stCondLst>
                                    <p:cond delay="0"/>
                                  </p:stCondLst>
                                  <p:childTnLst>
                                    <p:animScale>
                                      <p:cBhvr>
                                        <p:cTn id="14" dur="1000" fill="hold"/>
                                        <p:tgtEl>
                                          <p:spTgt spid="18"/>
                                        </p:tgtEl>
                                      </p:cBhvr>
                                      <p:by x="120000" y="120000"/>
                                    </p:animScale>
                                  </p:childTnLst>
                                </p:cTn>
                              </p:par>
                              <p:par>
                                <p:cTn id="15" presetID="6" presetClass="emph" presetSubtype="0" repeatCount="indefinite" accel="50000" decel="50000" autoRev="1" fill="remove" grpId="0" nodeType="withEffect">
                                  <p:stCondLst>
                                    <p:cond delay="0"/>
                                  </p:stCondLst>
                                  <p:childTnLst>
                                    <p:animScale>
                                      <p:cBhvr>
                                        <p:cTn id="16" dur="1000" fill="hold"/>
                                        <p:tgtEl>
                                          <p:spTgt spid="19"/>
                                        </p:tgtEl>
                                      </p:cBhvr>
                                      <p:by x="120000" y="120000"/>
                                    </p:animScale>
                                  </p:childTnLst>
                                </p:cTn>
                              </p:par>
                              <p:par>
                                <p:cTn id="17" presetID="6" presetClass="emph" presetSubtype="0" repeatCount="indefinite" accel="50000" decel="50000" autoRev="1" fill="remove" grpId="0" nodeType="withEffect">
                                  <p:stCondLst>
                                    <p:cond delay="0"/>
                                  </p:stCondLst>
                                  <p:childTnLst>
                                    <p:animScale>
                                      <p:cBhvr>
                                        <p:cTn id="18" dur="1000" fill="hold"/>
                                        <p:tgtEl>
                                          <p:spTgt spid="20"/>
                                        </p:tgtEl>
                                      </p:cBhvr>
                                      <p:by x="120000" y="120000"/>
                                    </p:animScale>
                                  </p:childTnLst>
                                </p:cTn>
                              </p:par>
                              <p:par>
                                <p:cTn id="19" presetID="6" presetClass="emph" presetSubtype="0" repeatCount="indefinite" accel="50000" decel="50000" autoRev="1" fill="remove" grpId="0" nodeType="withEffect">
                                  <p:stCondLst>
                                    <p:cond delay="0"/>
                                  </p:stCondLst>
                                  <p:childTnLst>
                                    <p:animScale>
                                      <p:cBhvr>
                                        <p:cTn id="20" dur="1000" fill="hold"/>
                                        <p:tgtEl>
                                          <p:spTgt spid="25"/>
                                        </p:tgtEl>
                                      </p:cBhvr>
                                      <p:by x="120000" y="120000"/>
                                    </p:animScale>
                                  </p:childTnLst>
                                </p:cTn>
                              </p:par>
                              <p:par>
                                <p:cTn id="21" presetID="6" presetClass="emph" presetSubtype="0" repeatCount="indefinite" accel="50000" decel="50000" autoRev="1" fill="remove" grpId="0" nodeType="withEffect">
                                  <p:stCondLst>
                                    <p:cond delay="0"/>
                                  </p:stCondLst>
                                  <p:childTnLst>
                                    <p:animScale>
                                      <p:cBhvr>
                                        <p:cTn id="22" dur="1000" fill="hold"/>
                                        <p:tgtEl>
                                          <p:spTgt spid="24"/>
                                        </p:tgtEl>
                                      </p:cBhvr>
                                      <p:by x="120000" y="120000"/>
                                    </p:animScale>
                                  </p:childTnLst>
                                </p:cTn>
                              </p:par>
                              <p:par>
                                <p:cTn id="23" presetID="6" presetClass="emph" presetSubtype="0" repeatCount="indefinite" accel="50000" decel="50000" autoRev="1" fill="remove" grpId="0" nodeType="withEffect">
                                  <p:stCondLst>
                                    <p:cond delay="0"/>
                                  </p:stCondLst>
                                  <p:childTnLst>
                                    <p:animScale>
                                      <p:cBhvr>
                                        <p:cTn id="24" dur="1000" fill="hold"/>
                                        <p:tgtEl>
                                          <p:spTgt spid="26"/>
                                        </p:tgtEl>
                                      </p:cBhvr>
                                      <p:by x="120000" y="120000"/>
                                    </p:animScale>
                                  </p:childTnLst>
                                </p:cTn>
                              </p:par>
                              <p:par>
                                <p:cTn id="25" presetID="6" presetClass="emph" presetSubtype="0" repeatCount="indefinite" accel="50000" decel="50000" autoRev="1" fill="remove" grpId="0" nodeType="withEffect">
                                  <p:stCondLst>
                                    <p:cond delay="0"/>
                                  </p:stCondLst>
                                  <p:childTnLst>
                                    <p:animScale>
                                      <p:cBhvr>
                                        <p:cTn id="26" dur="1000" fill="hold"/>
                                        <p:tgtEl>
                                          <p:spTgt spid="27"/>
                                        </p:tgtEl>
                                      </p:cBhvr>
                                      <p:by x="120000" y="120000"/>
                                    </p:animScale>
                                  </p:childTnLst>
                                </p:cTn>
                              </p:par>
                              <p:par>
                                <p:cTn id="27" presetID="6" presetClass="emph" presetSubtype="0" repeatCount="indefinite" accel="50000" decel="50000" autoRev="1" fill="remove" grpId="0" nodeType="withEffect">
                                  <p:stCondLst>
                                    <p:cond delay="0"/>
                                  </p:stCondLst>
                                  <p:childTnLst>
                                    <p:animScale>
                                      <p:cBhvr>
                                        <p:cTn id="28" dur="1000" fill="hold"/>
                                        <p:tgtEl>
                                          <p:spTgt spid="32"/>
                                        </p:tgtEl>
                                      </p:cBhvr>
                                      <p:by x="120000" y="120000"/>
                                    </p:animScale>
                                  </p:childTnLst>
                                </p:cTn>
                              </p:par>
                              <p:par>
                                <p:cTn id="29" presetID="6" presetClass="emph" presetSubtype="0" repeatCount="indefinite" accel="50000" decel="50000" autoRev="1" fill="remove" grpId="0" nodeType="withEffect">
                                  <p:stCondLst>
                                    <p:cond delay="0"/>
                                  </p:stCondLst>
                                  <p:childTnLst>
                                    <p:animScale>
                                      <p:cBhvr>
                                        <p:cTn id="30" dur="1000" fill="hold"/>
                                        <p:tgtEl>
                                          <p:spTgt spid="34"/>
                                        </p:tgtEl>
                                      </p:cBhvr>
                                      <p:by x="120000" y="120000"/>
                                    </p:animScale>
                                  </p:childTnLst>
                                </p:cTn>
                              </p:par>
                              <p:par>
                                <p:cTn id="31" presetID="6" presetClass="emph" presetSubtype="0" repeatCount="indefinite" accel="50000" decel="50000" autoRev="1" fill="remove" grpId="0" nodeType="withEffect">
                                  <p:stCondLst>
                                    <p:cond delay="0"/>
                                  </p:stCondLst>
                                  <p:childTnLst>
                                    <p:animScale>
                                      <p:cBhvr>
                                        <p:cTn id="32" dur="1000" fill="hold"/>
                                        <p:tgtEl>
                                          <p:spTgt spid="35"/>
                                        </p:tgtEl>
                                      </p:cBhvr>
                                      <p:by x="120000" y="120000"/>
                                    </p:animScale>
                                  </p:childTnLst>
                                </p:cTn>
                              </p:par>
                              <p:par>
                                <p:cTn id="33" presetID="6" presetClass="emph" presetSubtype="0" repeatCount="indefinite" accel="50000" decel="50000" autoRev="1" fill="remove" grpId="0" nodeType="withEffect">
                                  <p:stCondLst>
                                    <p:cond delay="0"/>
                                  </p:stCondLst>
                                  <p:childTnLst>
                                    <p:animScale>
                                      <p:cBhvr>
                                        <p:cTn id="34" dur="1000" fill="hold"/>
                                        <p:tgtEl>
                                          <p:spTgt spid="3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4" grpId="0" animBg="1"/>
      <p:bldP spid="25" grpId="0" animBg="1"/>
      <p:bldP spid="32" grpId="0" animBg="1"/>
      <p:bldP spid="34" grpId="0" animBg="1"/>
      <p:bldP spid="35" grpId="0" animBg="1"/>
      <p:bldP spid="27" grpId="0" animBg="1"/>
      <p:bldP spid="15" grpId="0" animBg="1"/>
      <p:bldP spid="18" grpId="0" animBg="1"/>
      <p:bldP spid="16" grpId="0" animBg="1"/>
      <p:bldP spid="19" grpId="0" animBg="1"/>
      <p:bldP spid="26" grpId="0" animBg="1"/>
      <p:bldP spid="36"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59" y="23898"/>
            <a:ext cx="8564047" cy="764704"/>
          </a:xfrm>
        </p:spPr>
        <p:txBody>
          <a:bodyPr>
            <a:normAutofit fontScale="90000"/>
          </a:bodyPr>
          <a:lstStyle/>
          <a:p>
            <a:r>
              <a:rPr lang="en-AU" dirty="0" smtClean="0"/>
              <a:t>We Know We Can Separate Precipitates</a:t>
            </a:r>
            <a:endParaRPr lang="en-AU" dirty="0"/>
          </a:p>
        </p:txBody>
      </p:sp>
      <p:sp>
        <p:nvSpPr>
          <p:cNvPr id="3" name="Footer Placeholder 2"/>
          <p:cNvSpPr>
            <a:spLocks noGrp="1"/>
          </p:cNvSpPr>
          <p:nvPr>
            <p:ph type="ftr" sz="quarter" idx="11"/>
          </p:nvPr>
        </p:nvSpPr>
        <p:spPr/>
        <p:txBody>
          <a:bodyPr/>
          <a:lstStyle/>
          <a:p>
            <a:r>
              <a:rPr lang="en-AU" smtClean="0"/>
              <a:t>Presentations downloadable from TecEco.com and CarbonSafe.com.  See also GaiaEngineering.com</a:t>
            </a:r>
            <a:endParaRPr lang="en-AU"/>
          </a:p>
        </p:txBody>
      </p:sp>
      <p:pic>
        <p:nvPicPr>
          <p:cNvPr id="2050" name="Picture 2" descr="Y:\Gaia Engineering\Graphics\Process Vector\GaiaEngineeringSimplifiedProcessVectorHCl&amp;Separation14Sep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5" y="788602"/>
            <a:ext cx="9017876" cy="5462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2088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Syncarb</a:t>
            </a:r>
            <a:r>
              <a:rPr lang="en-AU" dirty="0" smtClean="0"/>
              <a:t> as it is Now</a:t>
            </a:r>
            <a:endParaRPr lang="en-AU" dirty="0"/>
          </a:p>
        </p:txBody>
      </p:sp>
      <p:sp>
        <p:nvSpPr>
          <p:cNvPr id="3" name="Footer Placeholder 2"/>
          <p:cNvSpPr>
            <a:spLocks noGrp="1"/>
          </p:cNvSpPr>
          <p:nvPr>
            <p:ph type="ftr" sz="quarter" idx="11"/>
          </p:nvPr>
        </p:nvSpPr>
        <p:spPr/>
        <p:txBody>
          <a:bodyPr/>
          <a:lstStyle/>
          <a:p>
            <a:r>
              <a:rPr lang="en-AU" smtClean="0"/>
              <a:t>Presentations downloadable from TecEco.com and CarbonSafe.com.  See also GaiaEngineering.com</a:t>
            </a:r>
            <a:endParaRPr lang="en-AU"/>
          </a:p>
        </p:txBody>
      </p:sp>
      <p:pic>
        <p:nvPicPr>
          <p:cNvPr id="1027" name="Picture 3" descr="Y:\Gaia Engineering\Graphics\Process Vector\GaiaEngineeringSimplifiedProcessVector14Sep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75" y="915519"/>
            <a:ext cx="8953789" cy="467677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84202" y="4640220"/>
            <a:ext cx="3044530" cy="1411614"/>
            <a:chOff x="384202" y="4640220"/>
            <a:chExt cx="3044530" cy="1411614"/>
          </a:xfrm>
        </p:grpSpPr>
        <p:sp>
          <p:nvSpPr>
            <p:cNvPr id="4" name="TextBox 3"/>
            <p:cNvSpPr txBox="1"/>
            <p:nvPr/>
          </p:nvSpPr>
          <p:spPr>
            <a:xfrm>
              <a:off x="384202" y="4974616"/>
              <a:ext cx="2612571" cy="1077218"/>
            </a:xfrm>
            <a:prstGeom prst="rect">
              <a:avLst/>
            </a:prstGeom>
            <a:noFill/>
          </p:spPr>
          <p:txBody>
            <a:bodyPr wrap="square" rtlCol="0">
              <a:spAutoFit/>
            </a:bodyPr>
            <a:lstStyle/>
            <a:p>
              <a:r>
                <a:rPr lang="en-AU" sz="1600" dirty="0" smtClean="0"/>
                <a:t>If we could make ammonia without releases of CO</a:t>
              </a:r>
              <a:r>
                <a:rPr lang="en-AU" sz="1600" baseline="-25000" dirty="0" smtClean="0"/>
                <a:t>2</a:t>
              </a:r>
              <a:r>
                <a:rPr lang="en-AU" sz="1600" dirty="0" smtClean="0"/>
                <a:t> we could produce ammonium chloride which is a fertilizer</a:t>
              </a:r>
              <a:endParaRPr lang="en-AU" sz="1600" dirty="0"/>
            </a:p>
          </p:txBody>
        </p:sp>
        <p:sp>
          <p:nvSpPr>
            <p:cNvPr id="5" name="Right Arrow 4"/>
            <p:cNvSpPr/>
            <p:nvPr/>
          </p:nvSpPr>
          <p:spPr>
            <a:xfrm rot="20434012">
              <a:off x="2850916" y="5353536"/>
              <a:ext cx="577816" cy="965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ight Arrow 7"/>
            <p:cNvSpPr/>
            <p:nvPr/>
          </p:nvSpPr>
          <p:spPr>
            <a:xfrm rot="15317542">
              <a:off x="1068233" y="4776059"/>
              <a:ext cx="373668" cy="1019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7" name="Group 6"/>
          <p:cNvGrpSpPr/>
          <p:nvPr/>
        </p:nvGrpSpPr>
        <p:grpSpPr>
          <a:xfrm>
            <a:off x="4485555" y="5070776"/>
            <a:ext cx="2891118" cy="1258499"/>
            <a:chOff x="4485555" y="5070776"/>
            <a:chExt cx="2891118" cy="1258499"/>
          </a:xfrm>
        </p:grpSpPr>
        <p:sp>
          <p:nvSpPr>
            <p:cNvPr id="9" name="TextBox 8"/>
            <p:cNvSpPr txBox="1"/>
            <p:nvPr/>
          </p:nvSpPr>
          <p:spPr>
            <a:xfrm>
              <a:off x="4764102" y="5252057"/>
              <a:ext cx="2612571" cy="1077218"/>
            </a:xfrm>
            <a:prstGeom prst="rect">
              <a:avLst/>
            </a:prstGeom>
            <a:noFill/>
          </p:spPr>
          <p:txBody>
            <a:bodyPr wrap="square" rtlCol="0">
              <a:spAutoFit/>
            </a:bodyPr>
            <a:lstStyle/>
            <a:p>
              <a:r>
                <a:rPr lang="en-AU" sz="1600" dirty="0" smtClean="0"/>
                <a:t>If we could separate the precipitates in the wet phase the process would be a lot more profitable</a:t>
              </a:r>
              <a:endParaRPr lang="en-AU" sz="1600" dirty="0"/>
            </a:p>
          </p:txBody>
        </p:sp>
        <p:sp>
          <p:nvSpPr>
            <p:cNvPr id="10" name="Right Arrow 9"/>
            <p:cNvSpPr/>
            <p:nvPr/>
          </p:nvSpPr>
          <p:spPr>
            <a:xfrm rot="13022040">
              <a:off x="4485555" y="5070776"/>
              <a:ext cx="430306" cy="96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49076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What next for </a:t>
            </a:r>
            <a:r>
              <a:rPr lang="en-AU" dirty="0" err="1" smtClean="0"/>
              <a:t>Syncarb</a:t>
            </a:r>
            <a:endParaRPr lang="en-AU" dirty="0"/>
          </a:p>
        </p:txBody>
      </p:sp>
      <p:sp>
        <p:nvSpPr>
          <p:cNvPr id="3" name="Footer Placeholder 2"/>
          <p:cNvSpPr>
            <a:spLocks noGrp="1"/>
          </p:cNvSpPr>
          <p:nvPr>
            <p:ph type="ftr" sz="quarter" idx="11"/>
          </p:nvPr>
        </p:nvSpPr>
        <p:spPr/>
        <p:txBody>
          <a:bodyPr/>
          <a:lstStyle/>
          <a:p>
            <a:r>
              <a:rPr lang="en-AU" smtClean="0"/>
              <a:t>Presentations downloadable from TecEco.com and CarbonSafe.com.  See also GaiaEngineering.com</a:t>
            </a:r>
            <a:endParaRPr lang="en-AU"/>
          </a:p>
        </p:txBody>
      </p:sp>
      <p:pic>
        <p:nvPicPr>
          <p:cNvPr id="3074" name="Picture 2" descr="Y:\Gaia Engineering\Graphics\Process Vector\GaiaEngineeringSimplifiedProcessVectorNH4Cl&amp;Separation14Sep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53" y="813660"/>
            <a:ext cx="8859619" cy="538726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55"/>
          <p:cNvSpPr>
            <a:spLocks noChangeArrowheads="1"/>
          </p:cNvSpPr>
          <p:nvPr/>
        </p:nvSpPr>
        <p:spPr bwMode="auto">
          <a:xfrm rot="10800000" flipH="1">
            <a:off x="1000444" y="4131910"/>
            <a:ext cx="221155" cy="567827"/>
          </a:xfrm>
          <a:prstGeom prst="downArrow">
            <a:avLst>
              <a:gd name="adj1" fmla="val 50000"/>
              <a:gd name="adj2" fmla="val 77155"/>
            </a:avLst>
          </a:prstGeom>
          <a:gradFill rotWithShape="1">
            <a:gsLst>
              <a:gs pos="0">
                <a:schemeClr val="accent1">
                  <a:lumMod val="40000"/>
                  <a:lumOff val="60000"/>
                </a:schemeClr>
              </a:gs>
              <a:gs pos="100000">
                <a:srgbClr val="92D050"/>
              </a:gs>
            </a:gsLst>
            <a:lin ang="5400000" scaled="1"/>
          </a:gradFill>
          <a:ln w="12700">
            <a:solidFill>
              <a:srgbClr val="000000"/>
            </a:solidFill>
            <a:miter lim="800000"/>
            <a:headEnd/>
            <a:tailEnd/>
          </a:ln>
        </p:spPr>
        <p:txBody>
          <a:bodyPr/>
          <a:lstStyle/>
          <a:p>
            <a:endParaRPr lang="en-AU"/>
          </a:p>
        </p:txBody>
      </p:sp>
      <p:sp>
        <p:nvSpPr>
          <p:cNvPr id="9" name="AutoShape 55"/>
          <p:cNvSpPr>
            <a:spLocks noChangeArrowheads="1"/>
          </p:cNvSpPr>
          <p:nvPr/>
        </p:nvSpPr>
        <p:spPr bwMode="auto">
          <a:xfrm rot="10800000" flipH="1">
            <a:off x="7201952" y="5453687"/>
            <a:ext cx="221155" cy="567827"/>
          </a:xfrm>
          <a:prstGeom prst="downArrow">
            <a:avLst>
              <a:gd name="adj1" fmla="val 50000"/>
              <a:gd name="adj2" fmla="val 77155"/>
            </a:avLst>
          </a:prstGeom>
          <a:gradFill rotWithShape="1">
            <a:gsLst>
              <a:gs pos="0">
                <a:schemeClr val="accent1">
                  <a:lumMod val="40000"/>
                  <a:lumOff val="60000"/>
                </a:schemeClr>
              </a:gs>
              <a:gs pos="100000">
                <a:srgbClr val="92D050"/>
              </a:gs>
            </a:gsLst>
            <a:lin ang="5400000" scaled="1"/>
          </a:gradFill>
          <a:ln w="12700">
            <a:solidFill>
              <a:srgbClr val="000000"/>
            </a:solidFill>
            <a:miter lim="800000"/>
            <a:headEnd/>
            <a:tailEnd/>
          </a:ln>
        </p:spPr>
        <p:txBody>
          <a:bodyPr/>
          <a:lstStyle/>
          <a:p>
            <a:endParaRPr lang="en-AU"/>
          </a:p>
        </p:txBody>
      </p:sp>
    </p:spTree>
    <p:extLst>
      <p:ext uri="{BB962C8B-B14F-4D97-AF65-F5344CB8AC3E}">
        <p14:creationId xmlns:p14="http://schemas.microsoft.com/office/powerpoint/2010/main" val="268866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066130"/>
          </a:xfrm>
        </p:spPr>
        <p:txBody>
          <a:bodyPr>
            <a:normAutofit fontScale="90000"/>
          </a:bodyPr>
          <a:lstStyle/>
          <a:p>
            <a:r>
              <a:rPr lang="en-US" dirty="0" err="1" smtClean="0"/>
              <a:t>Syncarb</a:t>
            </a:r>
            <a:r>
              <a:rPr lang="en-US" dirty="0" smtClean="0"/>
              <a:t> Gaia Engineering Thermodynamics</a:t>
            </a:r>
            <a:endParaRPr lang="en-AU" dirty="0"/>
          </a:p>
        </p:txBody>
      </p:sp>
      <p:sp>
        <p:nvSpPr>
          <p:cNvPr id="4" name="Footer Placeholder 3"/>
          <p:cNvSpPr>
            <a:spLocks noGrp="1"/>
          </p:cNvSpPr>
          <p:nvPr>
            <p:ph type="ftr" sz="quarter" idx="11"/>
          </p:nvPr>
        </p:nvSpPr>
        <p:spPr/>
        <p:txBody>
          <a:bodyPr/>
          <a:lstStyle/>
          <a:p>
            <a:r>
              <a:rPr lang="en-AU" smtClean="0"/>
              <a:t>Presentations downloadable from TecEco.com and CarbonSafe.com.  See also GaiaEngineering.com</a:t>
            </a:r>
            <a:endParaRPr lang="en-AU"/>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28600" y="1412776"/>
            <a:ext cx="8801100" cy="4797524"/>
          </a:xfrm>
          <a:prstGeom prst="rect">
            <a:avLst/>
          </a:prstGeom>
        </p:spPr>
      </p:pic>
    </p:spTree>
    <p:extLst>
      <p:ext uri="{BB962C8B-B14F-4D97-AF65-F5344CB8AC3E}">
        <p14:creationId xmlns:p14="http://schemas.microsoft.com/office/powerpoint/2010/main" val="3034043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30200" y="0"/>
            <a:ext cx="8375650" cy="898525"/>
          </a:xfrm>
        </p:spPr>
        <p:txBody>
          <a:bodyPr/>
          <a:lstStyle/>
          <a:p>
            <a:r>
              <a:rPr lang="en-AU" dirty="0" smtClean="0"/>
              <a:t>The Tec-Kiln</a:t>
            </a:r>
          </a:p>
        </p:txBody>
      </p:sp>
      <p:sp>
        <p:nvSpPr>
          <p:cNvPr id="15" name="Rectangle 14"/>
          <p:cNvSpPr/>
          <p:nvPr/>
        </p:nvSpPr>
        <p:spPr>
          <a:xfrm>
            <a:off x="236539" y="1012957"/>
            <a:ext cx="6630088" cy="5016758"/>
          </a:xfrm>
          <a:prstGeom prst="rect">
            <a:avLst/>
          </a:prstGeom>
        </p:spPr>
        <p:txBody>
          <a:bodyPr wrap="square">
            <a:spAutoFit/>
          </a:bodyPr>
          <a:lstStyle/>
          <a:p>
            <a:pPr>
              <a:defRPr/>
            </a:pPr>
            <a:r>
              <a:rPr lang="en-AU" sz="1600" dirty="0">
                <a:cs typeface="Arial" charset="0"/>
              </a:rPr>
              <a:t>An obvious future requirement will be to make cements without releases so TecEco are developing a top secret kiln for low temperature calcination of alkali metal carbonates and the pyro processing and simultaneous grinding of other minerals such as clays.</a:t>
            </a:r>
          </a:p>
          <a:p>
            <a:pPr>
              <a:defRPr/>
            </a:pPr>
            <a:endParaRPr lang="en-AU" sz="1600" dirty="0">
              <a:cs typeface="Arial" charset="0"/>
            </a:endParaRPr>
          </a:p>
          <a:p>
            <a:pPr>
              <a:defRPr/>
            </a:pPr>
            <a:r>
              <a:rPr lang="en-AU" sz="1600" dirty="0">
                <a:cs typeface="Arial" charset="0"/>
              </a:rPr>
              <a:t>The TecEco Tec-Kiln </a:t>
            </a:r>
            <a:r>
              <a:rPr lang="en-AU" sz="1600" dirty="0" smtClean="0">
                <a:cs typeface="Arial" charset="0"/>
              </a:rPr>
              <a:t>has </a:t>
            </a:r>
            <a:r>
              <a:rPr lang="en-AU" sz="1600" dirty="0">
                <a:cs typeface="Arial" charset="0"/>
              </a:rPr>
              <a:t>no releases and is an essential part of TecEco's plan to sequester massive amounts of CO</a:t>
            </a:r>
            <a:r>
              <a:rPr lang="en-AU" sz="1600" baseline="-25000" dirty="0">
                <a:cs typeface="Arial" charset="0"/>
              </a:rPr>
              <a:t>2</a:t>
            </a:r>
            <a:r>
              <a:rPr lang="en-AU" sz="1600" dirty="0">
                <a:cs typeface="Arial" charset="0"/>
              </a:rPr>
              <a:t> as man made carbonate in the built environment .</a:t>
            </a:r>
          </a:p>
          <a:p>
            <a:pPr>
              <a:defRPr/>
            </a:pPr>
            <a:endParaRPr lang="en-AU" sz="1600" dirty="0">
              <a:cs typeface="Arial" charset="0"/>
            </a:endParaRPr>
          </a:p>
          <a:p>
            <a:pPr>
              <a:defRPr/>
            </a:pPr>
            <a:r>
              <a:rPr lang="en-AU" sz="1600" dirty="0">
                <a:cs typeface="Arial" charset="0"/>
              </a:rPr>
              <a:t>The TecEco Tec-Kiln has the following features:</a:t>
            </a:r>
          </a:p>
          <a:p>
            <a:pPr>
              <a:defRPr/>
            </a:pPr>
            <a:endParaRPr lang="en-AU" sz="1600" dirty="0">
              <a:cs typeface="Arial" charset="0"/>
            </a:endParaRPr>
          </a:p>
          <a:p>
            <a:pPr marL="285750" indent="-285750">
              <a:buFont typeface="Arial" pitchFamily="34" charset="0"/>
              <a:buChar char="•"/>
              <a:defRPr/>
            </a:pPr>
            <a:r>
              <a:rPr lang="en-AU" sz="1600" dirty="0">
                <a:cs typeface="Arial" charset="0"/>
              </a:rPr>
              <a:t>Operates in a closed system and therefore does not release </a:t>
            </a:r>
            <a:r>
              <a:rPr lang="en-AU" sz="1600" dirty="0" smtClean="0">
                <a:cs typeface="Arial" charset="0"/>
              </a:rPr>
              <a:t>CO</a:t>
            </a:r>
            <a:r>
              <a:rPr lang="en-AU" sz="1600" baseline="-25000" dirty="0" smtClean="0">
                <a:cs typeface="Arial" charset="0"/>
              </a:rPr>
              <a:t>2</a:t>
            </a:r>
            <a:r>
              <a:rPr lang="en-AU" sz="1600" dirty="0" smtClean="0">
                <a:cs typeface="Arial" charset="0"/>
              </a:rPr>
              <a:t> </a:t>
            </a:r>
            <a:r>
              <a:rPr lang="en-AU" sz="1600" dirty="0">
                <a:cs typeface="Arial" charset="0"/>
              </a:rPr>
              <a:t>or other volatiles substances to the </a:t>
            </a:r>
            <a:r>
              <a:rPr lang="en-AU" sz="1600" dirty="0" smtClean="0">
                <a:cs typeface="Arial" charset="0"/>
              </a:rPr>
              <a:t>atmosphere.</a:t>
            </a:r>
          </a:p>
          <a:p>
            <a:pPr marL="742950" lvl="1" indent="-285750">
              <a:buFont typeface="Arial" pitchFamily="34" charset="0"/>
              <a:buChar char="•"/>
              <a:defRPr/>
            </a:pPr>
            <a:r>
              <a:rPr lang="en-AU" sz="1600" dirty="0">
                <a:cs typeface="Arial" charset="0"/>
              </a:rPr>
              <a:t>The </a:t>
            </a:r>
            <a:r>
              <a:rPr lang="en-AU" sz="1600" dirty="0" smtClean="0">
                <a:cs typeface="Arial" charset="0"/>
              </a:rPr>
              <a:t>CO</a:t>
            </a:r>
            <a:r>
              <a:rPr lang="en-AU" sz="1600" baseline="-25000" dirty="0" smtClean="0">
                <a:cs typeface="Arial" charset="0"/>
              </a:rPr>
              <a:t>2</a:t>
            </a:r>
            <a:r>
              <a:rPr lang="en-AU" sz="1600" dirty="0" smtClean="0">
                <a:cs typeface="Arial" charset="0"/>
              </a:rPr>
              <a:t> produced will be recycled in the </a:t>
            </a:r>
            <a:r>
              <a:rPr lang="en-AU" sz="1600" dirty="0">
                <a:cs typeface="Arial" charset="0"/>
              </a:rPr>
              <a:t>N-Mg process</a:t>
            </a:r>
            <a:r>
              <a:rPr lang="en-AU" sz="1600" dirty="0" smtClean="0">
                <a:cs typeface="Arial" charset="0"/>
              </a:rPr>
              <a:t>.</a:t>
            </a:r>
            <a:endParaRPr lang="en-AU" sz="1600" dirty="0">
              <a:cs typeface="Arial" charset="0"/>
            </a:endParaRPr>
          </a:p>
          <a:p>
            <a:pPr marL="285750" indent="-285750">
              <a:buFont typeface="Arial" pitchFamily="34" charset="0"/>
              <a:buChar char="•"/>
              <a:defRPr/>
            </a:pPr>
            <a:r>
              <a:rPr lang="en-AU" sz="1600" dirty="0">
                <a:cs typeface="Arial" charset="0"/>
              </a:rPr>
              <a:t>Can be powered by various potentially cheaper non fossil sources of energy such as intermittent solar or wind </a:t>
            </a:r>
            <a:r>
              <a:rPr lang="en-AU" sz="1600" dirty="0" smtClean="0">
                <a:cs typeface="Arial" charset="0"/>
              </a:rPr>
              <a:t>energy and is energy smart. </a:t>
            </a:r>
            <a:endParaRPr lang="en-AU" sz="1600" dirty="0">
              <a:cs typeface="Arial" charset="0"/>
            </a:endParaRPr>
          </a:p>
          <a:p>
            <a:pPr marL="285750" indent="-285750">
              <a:buFont typeface="Arial" pitchFamily="34" charset="0"/>
              <a:buChar char="•"/>
              <a:defRPr/>
            </a:pPr>
            <a:r>
              <a:rPr lang="en-AU" sz="1600" dirty="0">
                <a:cs typeface="Arial" charset="0"/>
              </a:rPr>
              <a:t>Grinds and calcines at the same time thereby running 25% to 30% more efficiently.</a:t>
            </a:r>
          </a:p>
          <a:p>
            <a:pPr marL="285750" indent="-285750">
              <a:buFont typeface="Arial" pitchFamily="34" charset="0"/>
              <a:buChar char="•"/>
              <a:defRPr/>
            </a:pPr>
            <a:r>
              <a:rPr lang="en-AU" sz="1600" dirty="0">
                <a:cs typeface="Arial" charset="0"/>
              </a:rPr>
              <a:t>Produces more precisely definable product. (Secret as disclosure would give away the design</a:t>
            </a:r>
            <a:r>
              <a:rPr lang="en-AU" sz="1600" dirty="0" smtClean="0">
                <a:cs typeface="Arial" charset="0"/>
              </a:rPr>
              <a:t>)</a:t>
            </a:r>
            <a:endParaRPr lang="en-AU" sz="1600" dirty="0">
              <a:cs typeface="Arial" charset="0"/>
            </a:endParaRPr>
          </a:p>
        </p:txBody>
      </p:sp>
      <p:pic>
        <p:nvPicPr>
          <p:cNvPr id="36868" name="Picture 4" descr="D:\TecEco\Graphics\Tec-Kiln\NewKiln30Jan0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286" y="1086389"/>
            <a:ext cx="2462212"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3" descr="D:\Webpages\TecEco\images\graphics\chemistry\MgcarbonatetoM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1952" y="2919703"/>
            <a:ext cx="2444586" cy="31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F71B3B6A-19B4-400D-97B4-E35E1DB243EF}" type="slidenum">
              <a:rPr lang="en-AU" smtClean="0"/>
              <a:pPr>
                <a:defRPr/>
              </a:pPr>
              <a:t>34</a:t>
            </a:fld>
            <a:endParaRPr lang="en-AU" dirty="0"/>
          </a:p>
        </p:txBody>
      </p:sp>
      <p:sp>
        <p:nvSpPr>
          <p:cNvPr id="9" name="Footer Placeholder 8"/>
          <p:cNvSpPr>
            <a:spLocks noGrp="1"/>
          </p:cNvSpPr>
          <p:nvPr>
            <p:ph type="ftr" sz="quarter" idx="11"/>
          </p:nvPr>
        </p:nvSpPr>
        <p:spPr/>
        <p:txBody>
          <a:bodyPr/>
          <a:lstStyle/>
          <a:p>
            <a:r>
              <a:rPr lang="en-AU" dirty="0"/>
              <a:t>Presentations downloadable from TecEco.com and CarbonSafe.com.  See also GaiaEngineering.com</a:t>
            </a:r>
          </a:p>
        </p:txBody>
      </p:sp>
    </p:spTree>
    <p:extLst>
      <p:ext uri="{BB962C8B-B14F-4D97-AF65-F5344CB8AC3E}">
        <p14:creationId xmlns:p14="http://schemas.microsoft.com/office/powerpoint/2010/main" val="7618917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37" y="0"/>
            <a:ext cx="8748347" cy="764704"/>
          </a:xfrm>
        </p:spPr>
        <p:txBody>
          <a:bodyPr>
            <a:noAutofit/>
          </a:bodyPr>
          <a:lstStyle/>
          <a:p>
            <a:r>
              <a:rPr lang="en-AU" sz="2800" dirty="0" smtClean="0"/>
              <a:t>Separation of </a:t>
            </a:r>
            <a:r>
              <a:rPr lang="en-AU" sz="2800" dirty="0" err="1" smtClean="0"/>
              <a:t>Syncarb</a:t>
            </a:r>
            <a:r>
              <a:rPr lang="en-AU" sz="2800" dirty="0" smtClean="0"/>
              <a:t> Products &amp; the Properties of Water</a:t>
            </a:r>
            <a:endParaRPr lang="en-AU" sz="2800" dirty="0"/>
          </a:p>
        </p:txBody>
      </p:sp>
      <p:sp>
        <p:nvSpPr>
          <p:cNvPr id="4" name="Content Placeholder 3"/>
          <p:cNvSpPr>
            <a:spLocks noGrp="1"/>
          </p:cNvSpPr>
          <p:nvPr>
            <p:ph idx="1"/>
          </p:nvPr>
        </p:nvSpPr>
        <p:spPr/>
        <p:txBody>
          <a:bodyPr>
            <a:normAutofit fontScale="92500" lnSpcReduction="20000"/>
          </a:bodyPr>
          <a:lstStyle/>
          <a:p>
            <a:r>
              <a:rPr lang="en-AU" sz="2800" dirty="0" smtClean="0"/>
              <a:t>Water is </a:t>
            </a:r>
            <a:r>
              <a:rPr lang="en-AU" sz="2800" dirty="0"/>
              <a:t>a polar covalent molecule, it has a slight positive and slight negative charge on opposite ends. </a:t>
            </a:r>
            <a:r>
              <a:rPr lang="en-AU" sz="2800" dirty="0" smtClean="0"/>
              <a:t>Two hydrogens are attached to oxygen and the molecule forms a 109.5</a:t>
            </a:r>
            <a:r>
              <a:rPr lang="en-AU" sz="2800" baseline="30000" dirty="0" smtClean="0"/>
              <a:t>o</a:t>
            </a:r>
            <a:r>
              <a:rPr lang="en-AU" dirty="0"/>
              <a:t>  </a:t>
            </a:r>
            <a:r>
              <a:rPr lang="en-AU" sz="2800" dirty="0" smtClean="0"/>
              <a:t>bend.</a:t>
            </a:r>
            <a:endParaRPr lang="en-AU" sz="2400" baseline="30000" dirty="0" smtClean="0"/>
          </a:p>
          <a:p>
            <a:r>
              <a:rPr lang="en-AU" sz="2800" dirty="0" smtClean="0"/>
              <a:t>Because </a:t>
            </a:r>
            <a:r>
              <a:rPr lang="en-AU" sz="2800" dirty="0"/>
              <a:t>water is a bent, partially polar </a:t>
            </a:r>
            <a:r>
              <a:rPr lang="en-AU" sz="2800" dirty="0" smtClean="0"/>
              <a:t>molecule it bonds to other polar molecules, has statistical structure, cohesion and surface tension.</a:t>
            </a:r>
          </a:p>
          <a:p>
            <a:r>
              <a:rPr lang="en-AU" sz="2800" dirty="0" smtClean="0"/>
              <a:t>Polar bonding strength is affected by both </a:t>
            </a:r>
            <a:r>
              <a:rPr lang="en-AU" sz="2800" dirty="0" err="1" smtClean="0"/>
              <a:t>Kaotrophes</a:t>
            </a:r>
            <a:r>
              <a:rPr lang="en-AU" sz="2800" dirty="0" smtClean="0"/>
              <a:t> and </a:t>
            </a:r>
            <a:r>
              <a:rPr lang="en-AU" sz="2800" dirty="0" err="1" smtClean="0"/>
              <a:t>cosmotrophes</a:t>
            </a:r>
            <a:r>
              <a:rPr lang="en-AU" sz="2800" dirty="0" smtClean="0"/>
              <a:t> as well as dissolved gases.</a:t>
            </a:r>
          </a:p>
          <a:p>
            <a:r>
              <a:rPr lang="en-AU" sz="2800" dirty="0" smtClean="0"/>
              <a:t>Water disassociates into H</a:t>
            </a:r>
            <a:r>
              <a:rPr lang="en-AU" sz="2800" baseline="-25000" dirty="0" smtClean="0"/>
              <a:t>3</a:t>
            </a:r>
            <a:r>
              <a:rPr lang="en-AU" sz="2800" dirty="0" smtClean="0"/>
              <a:t>O+ and OH-  depending on ions present in solution and through a mostly proton wrenching process solvates (dissolves) minerals.</a:t>
            </a:r>
          </a:p>
          <a:p>
            <a:r>
              <a:rPr lang="en-AU" sz="2800" dirty="0" smtClean="0"/>
              <a:t>The success of </a:t>
            </a:r>
            <a:r>
              <a:rPr lang="en-AU" sz="2800" dirty="0" err="1" smtClean="0"/>
              <a:t>Syncarb</a:t>
            </a:r>
            <a:r>
              <a:rPr lang="en-AU" sz="2800" dirty="0" smtClean="0"/>
              <a:t> as a process depends on our understanding of the unique properties of water and how we can manipulate them.</a:t>
            </a:r>
            <a:endParaRPr lang="en-AU" sz="2800" dirty="0"/>
          </a:p>
        </p:txBody>
      </p:sp>
      <p:sp>
        <p:nvSpPr>
          <p:cNvPr id="3" name="Footer Placeholder 2"/>
          <p:cNvSpPr>
            <a:spLocks noGrp="1"/>
          </p:cNvSpPr>
          <p:nvPr>
            <p:ph type="ftr" sz="quarter" idx="11"/>
          </p:nvPr>
        </p:nvSpPr>
        <p:spPr/>
        <p:txBody>
          <a:bodyPr/>
          <a:lstStyle/>
          <a:p>
            <a:r>
              <a:rPr lang="en-AU" smtClean="0"/>
              <a:t>Presentations downloadable from TecEco.com and CarbonSafe.com.  See also GaiaEngineering.com</a:t>
            </a:r>
            <a:endParaRPr lang="en-AU"/>
          </a:p>
        </p:txBody>
      </p:sp>
    </p:spTree>
    <p:extLst>
      <p:ext uri="{BB962C8B-B14F-4D97-AF65-F5344CB8AC3E}">
        <p14:creationId xmlns:p14="http://schemas.microsoft.com/office/powerpoint/2010/main" val="42853924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28"/>
            <a:ext cx="8229600" cy="632461"/>
          </a:xfrm>
        </p:spPr>
        <p:txBody>
          <a:bodyPr>
            <a:normAutofit fontScale="90000"/>
          </a:bodyPr>
          <a:lstStyle/>
          <a:p>
            <a:r>
              <a:rPr lang="en-AU" dirty="0" err="1" smtClean="0"/>
              <a:t>Syncarb</a:t>
            </a:r>
            <a:r>
              <a:rPr lang="en-AU" dirty="0" smtClean="0"/>
              <a:t> - Adding Values to Wastes</a:t>
            </a:r>
            <a:endParaRPr lang="en-AU" dirty="0"/>
          </a:p>
        </p:txBody>
      </p:sp>
      <p:sp>
        <p:nvSpPr>
          <p:cNvPr id="12" name="TextBox 11"/>
          <p:cNvSpPr txBox="1"/>
          <p:nvPr/>
        </p:nvSpPr>
        <p:spPr>
          <a:xfrm>
            <a:off x="509954" y="775166"/>
            <a:ext cx="8238392" cy="5355312"/>
          </a:xfrm>
          <a:prstGeom prst="rect">
            <a:avLst/>
          </a:prstGeom>
          <a:noFill/>
        </p:spPr>
        <p:txBody>
          <a:bodyPr wrap="square" rtlCol="0">
            <a:spAutoFit/>
          </a:bodyPr>
          <a:lstStyle/>
          <a:p>
            <a:r>
              <a:rPr lang="en-US" dirty="0" smtClean="0"/>
              <a:t>The </a:t>
            </a:r>
            <a:r>
              <a:rPr lang="en-US" dirty="0" err="1" smtClean="0"/>
              <a:t>Syncarb</a:t>
            </a:r>
            <a:r>
              <a:rPr lang="en-US" dirty="0" smtClean="0"/>
              <a:t>  process is a new game changing mineral sequestration process.</a:t>
            </a:r>
          </a:p>
          <a:p>
            <a:endParaRPr lang="en-US" dirty="0" smtClean="0"/>
          </a:p>
          <a:p>
            <a:r>
              <a:rPr lang="en-US" dirty="0" smtClean="0"/>
              <a:t>Instead of using minerals, the raw materials are CO</a:t>
            </a:r>
            <a:r>
              <a:rPr lang="en-US" baseline="-25000" dirty="0" smtClean="0"/>
              <a:t>2</a:t>
            </a:r>
            <a:r>
              <a:rPr lang="en-US" dirty="0" smtClean="0"/>
              <a:t> and waste brine which contains large amount of Mg</a:t>
            </a:r>
            <a:r>
              <a:rPr lang="en-US" baseline="30000" dirty="0" smtClean="0"/>
              <a:t>2+</a:t>
            </a:r>
            <a:r>
              <a:rPr lang="en-US" dirty="0" smtClean="0"/>
              <a:t>, Ca</a:t>
            </a:r>
            <a:r>
              <a:rPr lang="en-US" baseline="30000" dirty="0" smtClean="0"/>
              <a:t>2+ </a:t>
            </a:r>
            <a:r>
              <a:rPr lang="en-US" dirty="0" smtClean="0"/>
              <a:t>and Na</a:t>
            </a:r>
            <a:r>
              <a:rPr lang="en-US" baseline="30000" dirty="0" smtClean="0"/>
              <a:t>+</a:t>
            </a:r>
            <a:r>
              <a:rPr lang="en-US" dirty="0" smtClean="0"/>
              <a:t> ions.</a:t>
            </a:r>
          </a:p>
          <a:p>
            <a:endParaRPr lang="en-US" dirty="0" smtClean="0"/>
          </a:p>
          <a:p>
            <a:r>
              <a:rPr lang="en-US" dirty="0" smtClean="0"/>
              <a:t>CO</a:t>
            </a:r>
            <a:r>
              <a:rPr lang="en-US" baseline="-25000" dirty="0" smtClean="0"/>
              <a:t>2</a:t>
            </a:r>
            <a:r>
              <a:rPr lang="en-US" dirty="0" smtClean="0"/>
              <a:t> adds significant value to brines compared to evaporative precipitation.</a:t>
            </a:r>
          </a:p>
          <a:p>
            <a:endParaRPr lang="en-US" dirty="0" smtClean="0"/>
          </a:p>
          <a:p>
            <a:r>
              <a:rPr lang="en-US" dirty="0" smtClean="0"/>
              <a:t>Compared with normal mineral carbonation:</a:t>
            </a:r>
          </a:p>
          <a:p>
            <a:endParaRPr lang="en-US" dirty="0" smtClean="0"/>
          </a:p>
          <a:p>
            <a:pPr marL="285750" indent="-285750">
              <a:buFont typeface="Arial" panose="020B0604020202020204" pitchFamily="34" charset="0"/>
              <a:buChar char="•"/>
            </a:pPr>
            <a:r>
              <a:rPr lang="en-US" dirty="0" smtClean="0"/>
              <a:t>Low input costs – raw materials </a:t>
            </a:r>
          </a:p>
          <a:p>
            <a:pPr marL="273050"/>
            <a:r>
              <a:rPr lang="en-US" dirty="0" smtClean="0"/>
              <a:t>Olivine: $65-145/ton,  Serpentine (chrysotile): ~$1500/ton, </a:t>
            </a:r>
            <a:r>
              <a:rPr lang="en-US" dirty="0" err="1" smtClean="0"/>
              <a:t>Wollastonite</a:t>
            </a:r>
            <a:r>
              <a:rPr lang="en-US" dirty="0" smtClean="0"/>
              <a:t>: $120-140/ton</a:t>
            </a:r>
          </a:p>
          <a:p>
            <a:pPr marL="273050"/>
            <a:r>
              <a:rPr lang="en-US" dirty="0" smtClean="0"/>
              <a:t>Waste brine water is a pollutant and people will pay us to use it?</a:t>
            </a:r>
          </a:p>
          <a:p>
            <a:endParaRPr lang="en-US" dirty="0" smtClean="0"/>
          </a:p>
          <a:p>
            <a:pPr marL="285750" indent="-285750">
              <a:buFont typeface="Arial" panose="020B0604020202020204" pitchFamily="34" charset="0"/>
              <a:buChar char="•"/>
            </a:pPr>
            <a:r>
              <a:rPr lang="en-US" dirty="0" smtClean="0"/>
              <a:t>Low capital cost – transport </a:t>
            </a:r>
          </a:p>
          <a:p>
            <a:pPr marL="273050"/>
            <a:r>
              <a:rPr lang="en-US" dirty="0" smtClean="0"/>
              <a:t>Transportation of minerals from mining site to operation sites consumes labor and energy.</a:t>
            </a:r>
          </a:p>
          <a:p>
            <a:pPr marL="273050"/>
            <a:r>
              <a:rPr lang="en-US" dirty="0" err="1" smtClean="0"/>
              <a:t>Syncarb</a:t>
            </a:r>
            <a:r>
              <a:rPr lang="en-US" dirty="0" smtClean="0"/>
              <a:t> inputs are </a:t>
            </a:r>
            <a:r>
              <a:rPr lang="en-US" dirty="0"/>
              <a:t>transported in pipes by </a:t>
            </a:r>
            <a:r>
              <a:rPr lang="en-US" dirty="0" smtClean="0"/>
              <a:t>pumping.</a:t>
            </a:r>
          </a:p>
          <a:p>
            <a:r>
              <a:rPr lang="en-US" dirty="0" smtClean="0"/>
              <a:t> </a:t>
            </a:r>
          </a:p>
        </p:txBody>
      </p:sp>
      <p:sp>
        <p:nvSpPr>
          <p:cNvPr id="3" name="Footer Placeholder 2"/>
          <p:cNvSpPr>
            <a:spLocks noGrp="1"/>
          </p:cNvSpPr>
          <p:nvPr>
            <p:ph type="ftr" sz="quarter" idx="11"/>
          </p:nvPr>
        </p:nvSpPr>
        <p:spPr/>
        <p:txBody>
          <a:bodyPr/>
          <a:lstStyle/>
          <a:p>
            <a:r>
              <a:rPr lang="en-AU" smtClean="0"/>
              <a:t>Presentations downloadable from TecEco.com and CarbonSafe.com.  See also GaiaEngineering.com</a:t>
            </a:r>
            <a:endParaRPr lang="en-AU"/>
          </a:p>
        </p:txBody>
      </p:sp>
    </p:spTree>
    <p:extLst>
      <p:ext uri="{BB962C8B-B14F-4D97-AF65-F5344CB8AC3E}">
        <p14:creationId xmlns:p14="http://schemas.microsoft.com/office/powerpoint/2010/main" val="30699558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err="1"/>
              <a:t>Syncarb</a:t>
            </a:r>
            <a:r>
              <a:rPr lang="en-AU" sz="4000" dirty="0"/>
              <a:t> - </a:t>
            </a:r>
            <a:r>
              <a:rPr lang="en-US" sz="4000" dirty="0" smtClean="0"/>
              <a:t>Adding Values to Wastes</a:t>
            </a:r>
            <a:endParaRPr lang="en-AU" sz="4000" dirty="0"/>
          </a:p>
        </p:txBody>
      </p:sp>
      <p:sp>
        <p:nvSpPr>
          <p:cNvPr id="4" name="Footer Placeholder 3"/>
          <p:cNvSpPr>
            <a:spLocks noGrp="1"/>
          </p:cNvSpPr>
          <p:nvPr>
            <p:ph type="ftr" sz="quarter" idx="11"/>
          </p:nvPr>
        </p:nvSpPr>
        <p:spPr/>
        <p:txBody>
          <a:bodyPr/>
          <a:lstStyle/>
          <a:p>
            <a:r>
              <a:rPr lang="en-AU" smtClean="0"/>
              <a:t>Presentations downloadable from TecEco.com and CarbonSafe.com.  See also GaiaEngineering.com</a:t>
            </a:r>
            <a:endParaRPr lang="en-AU"/>
          </a:p>
        </p:txBody>
      </p:sp>
      <p:sp>
        <p:nvSpPr>
          <p:cNvPr id="3" name="TextBox 2"/>
          <p:cNvSpPr txBox="1"/>
          <p:nvPr/>
        </p:nvSpPr>
        <p:spPr>
          <a:xfrm>
            <a:off x="668213" y="673009"/>
            <a:ext cx="7913077"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All the first stage outputs from </a:t>
            </a:r>
            <a:r>
              <a:rPr lang="en-US" dirty="0" err="1" smtClean="0"/>
              <a:t>Syncarb</a:t>
            </a:r>
            <a:r>
              <a:rPr lang="en-US" dirty="0" smtClean="0"/>
              <a:t> are commodities such as calcium and magnesium carbonates, sodium bicarbonates (?), gypsum etc.</a:t>
            </a:r>
          </a:p>
          <a:p>
            <a:pPr marL="342900" indent="-342900">
              <a:buFont typeface="Arial" panose="020B0604020202020204" pitchFamily="34" charset="0"/>
              <a:buChar char="•"/>
            </a:pPr>
            <a:r>
              <a:rPr lang="en-US" dirty="0" smtClean="0"/>
              <a:t>Secondary products include reactive magnesia (</a:t>
            </a:r>
            <a:r>
              <a:rPr lang="en-US" dirty="0" err="1" smtClean="0"/>
              <a:t>rMgO</a:t>
            </a:r>
            <a:r>
              <a:rPr lang="en-US" dirty="0" smtClean="0"/>
              <a:t>), Tec and Eco - Cements already widely used around the world in the building and construction industries.</a:t>
            </a:r>
          </a:p>
          <a:p>
            <a:pPr marL="342900" indent="-342900">
              <a:buFont typeface="Arial" panose="020B0604020202020204" pitchFamily="34" charset="0"/>
              <a:buChar char="•"/>
            </a:pPr>
            <a:r>
              <a:rPr lang="en-US" dirty="0" smtClean="0"/>
              <a:t>Water produced by the process can be used for irrigation, gardening, showering, washing etc. With minor secondary processing for drinking water.</a:t>
            </a:r>
          </a:p>
          <a:p>
            <a:pPr marL="342900" indent="-342900">
              <a:buFont typeface="Arial" panose="020B0604020202020204" pitchFamily="34" charset="0"/>
              <a:buChar char="•"/>
            </a:pPr>
            <a:r>
              <a:rPr lang="en-US" dirty="0" smtClean="0"/>
              <a:t>Ammonium chloride hopefully produced by process is mainly used as a nitrogen source in fertilizers. Other than that, it also can be used as a flux for metal coating, an expectorant for cough medicine, a food additive for food industry and so on.</a:t>
            </a:r>
          </a:p>
          <a:p>
            <a:r>
              <a:rPr lang="en-US" dirty="0" smtClean="0"/>
              <a:t>The </a:t>
            </a:r>
            <a:r>
              <a:rPr lang="en-US" dirty="0" err="1" smtClean="0"/>
              <a:t>Syncarb</a:t>
            </a:r>
            <a:r>
              <a:rPr lang="en-US" dirty="0" smtClean="0"/>
              <a:t> process utilizes a variety of wastes from heavy industries and converts them into profitable and widely used materials for the construction and that are the start of the supply chain in other industries.</a:t>
            </a:r>
            <a:endParaRPr lang="en-AU" dirty="0"/>
          </a:p>
        </p:txBody>
      </p:sp>
      <p:sp>
        <p:nvSpPr>
          <p:cNvPr id="5" name="TextBox 4"/>
          <p:cNvSpPr txBox="1"/>
          <p:nvPr/>
        </p:nvSpPr>
        <p:spPr>
          <a:xfrm>
            <a:off x="773721" y="4688152"/>
            <a:ext cx="7653101" cy="1384995"/>
          </a:xfrm>
          <a:prstGeom prst="rect">
            <a:avLst/>
          </a:prstGeom>
          <a:solidFill>
            <a:srgbClr val="92D050"/>
          </a:solidFill>
          <a:ln w="12700">
            <a:solidFill>
              <a:schemeClr val="accent1">
                <a:shade val="50000"/>
              </a:schemeClr>
            </a:solidFill>
          </a:ln>
        </p:spPr>
        <p:txBody>
          <a:bodyPr wrap="square" rtlCol="0">
            <a:spAutoFit/>
          </a:bodyPr>
          <a:lstStyle/>
          <a:p>
            <a:r>
              <a:rPr lang="en-AU" sz="2800" dirty="0" err="1" smtClean="0"/>
              <a:t>Syncarb</a:t>
            </a:r>
            <a:r>
              <a:rPr lang="en-AU" sz="2800" dirty="0" smtClean="0"/>
              <a:t> reverses the waste output of industrial ecologies that damage the environment by adding value to them as new inputs in the supply chain</a:t>
            </a:r>
            <a:endParaRPr lang="en-AU" sz="2800" dirty="0"/>
          </a:p>
        </p:txBody>
      </p:sp>
    </p:spTree>
    <p:extLst>
      <p:ext uri="{BB962C8B-B14F-4D97-AF65-F5344CB8AC3E}">
        <p14:creationId xmlns:p14="http://schemas.microsoft.com/office/powerpoint/2010/main" val="26135753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err="1" smtClean="0"/>
              <a:t>Syncarb</a:t>
            </a:r>
            <a:r>
              <a:rPr lang="en-AU" dirty="0" smtClean="0"/>
              <a:t> - Adding Values to Wastes</a:t>
            </a:r>
            <a:endParaRPr lang="en-AU" dirty="0"/>
          </a:p>
        </p:txBody>
      </p:sp>
      <p:sp>
        <p:nvSpPr>
          <p:cNvPr id="4" name="Content Placeholder 3"/>
          <p:cNvSpPr>
            <a:spLocks noGrp="1"/>
          </p:cNvSpPr>
          <p:nvPr>
            <p:ph idx="1"/>
          </p:nvPr>
        </p:nvSpPr>
        <p:spPr>
          <a:xfrm>
            <a:off x="571382" y="870211"/>
            <a:ext cx="7904402" cy="4932711"/>
          </a:xfrm>
        </p:spPr>
        <p:txBody>
          <a:bodyPr>
            <a:normAutofit fontScale="85000" lnSpcReduction="20000"/>
          </a:bodyPr>
          <a:lstStyle/>
          <a:p>
            <a:r>
              <a:rPr lang="en-US" dirty="0"/>
              <a:t>The production of reactive magnesia in the </a:t>
            </a:r>
            <a:r>
              <a:rPr lang="en-US" dirty="0" err="1"/>
              <a:t>Syncarb</a:t>
            </a:r>
            <a:r>
              <a:rPr lang="en-US" dirty="0"/>
              <a:t> process enables </a:t>
            </a:r>
            <a:r>
              <a:rPr lang="en-US" dirty="0" err="1"/>
              <a:t>TecEco</a:t>
            </a:r>
            <a:r>
              <a:rPr lang="en-US" dirty="0"/>
              <a:t> cement technologies I invented years ago to become viable.</a:t>
            </a:r>
          </a:p>
          <a:p>
            <a:r>
              <a:rPr lang="en-US" dirty="0" smtClean="0"/>
              <a:t>Tec </a:t>
            </a:r>
            <a:r>
              <a:rPr lang="en-US" dirty="0"/>
              <a:t>and Eco Cements are ideal for bonding organic and inorganic wastes to make </a:t>
            </a:r>
            <a:r>
              <a:rPr lang="en-US" dirty="0" smtClean="0"/>
              <a:t>composites and are ideal for </a:t>
            </a:r>
            <a:r>
              <a:rPr lang="en-US" dirty="0"/>
              <a:t>immobilizing and utilizing toxic and hazardous wastes such as fly and bottom ash iron slags, red mud etc.</a:t>
            </a:r>
          </a:p>
          <a:p>
            <a:r>
              <a:rPr lang="en-US" dirty="0"/>
              <a:t> </a:t>
            </a:r>
            <a:r>
              <a:rPr lang="en-US" dirty="0" smtClean="0"/>
              <a:t>The </a:t>
            </a:r>
            <a:r>
              <a:rPr lang="en-US" dirty="0"/>
              <a:t>wastes incorporated which can either be organic or inorganic further enhance the physical and chemical properties of the composite products produced which initially will mostly be for the building and construction industries</a:t>
            </a:r>
            <a:r>
              <a:rPr lang="en-US" dirty="0" smtClean="0"/>
              <a:t>.</a:t>
            </a:r>
            <a:endParaRPr lang="en-AU" dirty="0"/>
          </a:p>
        </p:txBody>
      </p:sp>
      <p:sp>
        <p:nvSpPr>
          <p:cNvPr id="3" name="Footer Placeholder 2"/>
          <p:cNvSpPr>
            <a:spLocks noGrp="1"/>
          </p:cNvSpPr>
          <p:nvPr>
            <p:ph type="ftr" sz="quarter" idx="11"/>
          </p:nvPr>
        </p:nvSpPr>
        <p:spPr/>
        <p:txBody>
          <a:bodyPr/>
          <a:lstStyle/>
          <a:p>
            <a:r>
              <a:rPr lang="en-AU" smtClean="0"/>
              <a:t>Presentations downloadable from TecEco.com and CarbonSafe.com.  See also GaiaEngineering.com</a:t>
            </a:r>
            <a:endParaRPr lang="en-AU"/>
          </a:p>
        </p:txBody>
      </p:sp>
    </p:spTree>
    <p:extLst>
      <p:ext uri="{BB962C8B-B14F-4D97-AF65-F5344CB8AC3E}">
        <p14:creationId xmlns:p14="http://schemas.microsoft.com/office/powerpoint/2010/main" val="30120952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err="1" smtClean="0"/>
              <a:t>Syncarb</a:t>
            </a:r>
            <a:r>
              <a:rPr lang="en-AU" dirty="0" smtClean="0"/>
              <a:t> Summary</a:t>
            </a:r>
            <a:endParaRPr lang="en-AU" dirty="0"/>
          </a:p>
        </p:txBody>
      </p:sp>
      <p:sp>
        <p:nvSpPr>
          <p:cNvPr id="6" name="Text Placeholder 5"/>
          <p:cNvSpPr>
            <a:spLocks noGrp="1"/>
          </p:cNvSpPr>
          <p:nvPr>
            <p:ph type="body" idx="1"/>
          </p:nvPr>
        </p:nvSpPr>
        <p:spPr>
          <a:xfrm>
            <a:off x="748144" y="917029"/>
            <a:ext cx="4101852" cy="620825"/>
          </a:xfrm>
        </p:spPr>
        <p:txBody>
          <a:bodyPr>
            <a:normAutofit/>
          </a:bodyPr>
          <a:lstStyle/>
          <a:p>
            <a:r>
              <a:rPr lang="en-AU" dirty="0" smtClean="0"/>
              <a:t>Inputs</a:t>
            </a:r>
            <a:endParaRPr lang="en-AU" dirty="0"/>
          </a:p>
        </p:txBody>
      </p:sp>
      <p:sp>
        <p:nvSpPr>
          <p:cNvPr id="7" name="Content Placeholder 6"/>
          <p:cNvSpPr>
            <a:spLocks noGrp="1"/>
          </p:cNvSpPr>
          <p:nvPr>
            <p:ph sz="half" idx="2"/>
          </p:nvPr>
        </p:nvSpPr>
        <p:spPr>
          <a:xfrm>
            <a:off x="748145" y="1853389"/>
            <a:ext cx="3341190" cy="3923959"/>
          </a:xfrm>
        </p:spPr>
        <p:txBody>
          <a:bodyPr>
            <a:normAutofit/>
          </a:bodyPr>
          <a:lstStyle/>
          <a:p>
            <a:pPr marL="0" indent="0">
              <a:buNone/>
            </a:pPr>
            <a:r>
              <a:rPr lang="en-AU" sz="2000" dirty="0" smtClean="0"/>
              <a:t>CO2</a:t>
            </a:r>
            <a:br>
              <a:rPr lang="en-AU" sz="2000" dirty="0" smtClean="0"/>
            </a:br>
            <a:r>
              <a:rPr lang="en-AU" sz="2000" dirty="0" smtClean="0"/>
              <a:t>Bitterns</a:t>
            </a:r>
            <a:br>
              <a:rPr lang="en-AU" sz="2000" dirty="0" smtClean="0"/>
            </a:br>
            <a:r>
              <a:rPr lang="en-AU" sz="2000" dirty="0" smtClean="0"/>
              <a:t>Waste brines</a:t>
            </a:r>
            <a:br>
              <a:rPr lang="en-AU" sz="2000" dirty="0" smtClean="0"/>
            </a:br>
            <a:r>
              <a:rPr lang="en-AU" sz="2000" dirty="0" smtClean="0"/>
              <a:t>Oil process water</a:t>
            </a:r>
            <a:br>
              <a:rPr lang="en-AU" sz="2000" dirty="0" smtClean="0"/>
            </a:br>
            <a:r>
              <a:rPr lang="en-AU" sz="2000" dirty="0" smtClean="0"/>
              <a:t>Gas process water</a:t>
            </a:r>
            <a:br>
              <a:rPr lang="en-AU" sz="2000" dirty="0" smtClean="0"/>
            </a:br>
            <a:r>
              <a:rPr lang="en-AU" sz="2000" dirty="0" smtClean="0"/>
              <a:t>Coal water</a:t>
            </a:r>
            <a:br>
              <a:rPr lang="en-AU" sz="2000" dirty="0" smtClean="0"/>
            </a:br>
            <a:r>
              <a:rPr lang="en-AU" sz="2000" dirty="0" smtClean="0"/>
              <a:t>Coal seam gas water</a:t>
            </a:r>
            <a:br>
              <a:rPr lang="en-AU" sz="2000" dirty="0" smtClean="0"/>
            </a:br>
            <a:r>
              <a:rPr lang="en-AU" sz="2000" dirty="0" smtClean="0"/>
              <a:t>De-</a:t>
            </a:r>
            <a:r>
              <a:rPr lang="en-AU" sz="2000" dirty="0" err="1" smtClean="0"/>
              <a:t>sal</a:t>
            </a:r>
            <a:r>
              <a:rPr lang="en-AU" sz="2000" dirty="0" smtClean="0"/>
              <a:t> waste water</a:t>
            </a:r>
            <a:br>
              <a:rPr lang="en-AU" sz="2000" dirty="0" smtClean="0"/>
            </a:br>
            <a:r>
              <a:rPr lang="en-AU" sz="2000" dirty="0" smtClean="0"/>
              <a:t>etc.</a:t>
            </a:r>
          </a:p>
          <a:p>
            <a:pPr marL="0" indent="0">
              <a:buNone/>
            </a:pPr>
            <a:r>
              <a:rPr lang="en-AU" sz="2000" dirty="0" smtClean="0"/>
              <a:t>NH3</a:t>
            </a:r>
            <a:endParaRPr lang="en-AU" sz="2000" dirty="0"/>
          </a:p>
        </p:txBody>
      </p:sp>
      <p:sp>
        <p:nvSpPr>
          <p:cNvPr id="8" name="Text Placeholder 7"/>
          <p:cNvSpPr>
            <a:spLocks noGrp="1"/>
          </p:cNvSpPr>
          <p:nvPr>
            <p:ph type="body" sz="quarter" idx="3"/>
          </p:nvPr>
        </p:nvSpPr>
        <p:spPr>
          <a:xfrm>
            <a:off x="4645025" y="917029"/>
            <a:ext cx="4103439" cy="620825"/>
          </a:xfrm>
        </p:spPr>
        <p:txBody>
          <a:bodyPr>
            <a:normAutofit/>
          </a:bodyPr>
          <a:lstStyle/>
          <a:p>
            <a:r>
              <a:rPr lang="en-AU" dirty="0" smtClean="0"/>
              <a:t>Outputs</a:t>
            </a:r>
            <a:endParaRPr lang="en-AU" dirty="0"/>
          </a:p>
        </p:txBody>
      </p:sp>
      <p:sp>
        <p:nvSpPr>
          <p:cNvPr id="9" name="Content Placeholder 8"/>
          <p:cNvSpPr>
            <a:spLocks noGrp="1"/>
          </p:cNvSpPr>
          <p:nvPr>
            <p:ph sz="quarter" idx="4"/>
          </p:nvPr>
        </p:nvSpPr>
        <p:spPr>
          <a:xfrm>
            <a:off x="4535996" y="1853389"/>
            <a:ext cx="3955511" cy="3923959"/>
          </a:xfrm>
        </p:spPr>
        <p:txBody>
          <a:bodyPr/>
          <a:lstStyle/>
          <a:p>
            <a:pPr marL="0" indent="0">
              <a:buNone/>
            </a:pPr>
            <a:r>
              <a:rPr lang="en-AU" sz="2000" dirty="0" smtClean="0"/>
              <a:t>Mg Carbonates =&gt; </a:t>
            </a:r>
            <a:r>
              <a:rPr lang="en-AU" sz="2000" dirty="0" err="1"/>
              <a:t>TecEco</a:t>
            </a:r>
            <a:r>
              <a:rPr lang="en-AU" sz="2000" dirty="0"/>
              <a:t> </a:t>
            </a:r>
            <a:r>
              <a:rPr lang="en-AU" sz="2000" dirty="0" smtClean="0"/>
              <a:t>cements</a:t>
            </a:r>
            <a:br>
              <a:rPr lang="en-AU" sz="2000" dirty="0" smtClean="0"/>
            </a:br>
            <a:r>
              <a:rPr lang="en-AU" sz="2000" dirty="0" smtClean="0"/>
              <a:t>Ca Carbonates</a:t>
            </a:r>
            <a:br>
              <a:rPr lang="en-AU" sz="2000" dirty="0" smtClean="0"/>
            </a:br>
            <a:r>
              <a:rPr lang="en-AU" sz="2000" dirty="0" smtClean="0"/>
              <a:t>Na Carbonates</a:t>
            </a:r>
          </a:p>
          <a:p>
            <a:pPr marL="0" indent="0">
              <a:buNone/>
            </a:pPr>
            <a:r>
              <a:rPr lang="en-AU" sz="2000" dirty="0" smtClean="0"/>
              <a:t>Na Bicarbonates</a:t>
            </a:r>
            <a:br>
              <a:rPr lang="en-AU" sz="2000" dirty="0" smtClean="0"/>
            </a:br>
            <a:r>
              <a:rPr lang="en-AU" sz="2000" dirty="0" smtClean="0"/>
              <a:t>Gypsum</a:t>
            </a:r>
            <a:br>
              <a:rPr lang="en-AU" sz="2000" dirty="0" smtClean="0"/>
            </a:br>
            <a:r>
              <a:rPr lang="en-AU" sz="2000" dirty="0" smtClean="0"/>
              <a:t>Other salts</a:t>
            </a:r>
          </a:p>
          <a:p>
            <a:pPr marL="0" indent="0">
              <a:buNone/>
            </a:pPr>
            <a:r>
              <a:rPr lang="en-AU" sz="2000" dirty="0" err="1"/>
              <a:t>HCl</a:t>
            </a:r>
            <a:r>
              <a:rPr lang="en-AU" sz="2000" dirty="0"/>
              <a:t> or NH4Cl</a:t>
            </a:r>
          </a:p>
          <a:p>
            <a:pPr marL="0" indent="0">
              <a:buNone/>
            </a:pPr>
            <a:r>
              <a:rPr lang="en-AU" sz="2000" dirty="0" smtClean="0"/>
              <a:t>Fresher water =&gt; potable water</a:t>
            </a:r>
          </a:p>
          <a:p>
            <a:endParaRPr lang="en-AU" sz="2000" dirty="0"/>
          </a:p>
        </p:txBody>
      </p:sp>
      <p:sp>
        <p:nvSpPr>
          <p:cNvPr id="4" name="Footer Placeholder 3"/>
          <p:cNvSpPr>
            <a:spLocks noGrp="1"/>
          </p:cNvSpPr>
          <p:nvPr>
            <p:ph type="ftr" sz="quarter" idx="11"/>
          </p:nvPr>
        </p:nvSpPr>
        <p:spPr/>
        <p:txBody>
          <a:bodyPr/>
          <a:lstStyle/>
          <a:p>
            <a:r>
              <a:rPr lang="en-AU" smtClean="0"/>
              <a:t>Presentations downloadable from TecEco.com and CarbonSafe.com.  See also GaiaEngineering.com</a:t>
            </a:r>
            <a:endParaRPr lang="en-AU"/>
          </a:p>
        </p:txBody>
      </p:sp>
    </p:spTree>
    <p:extLst>
      <p:ext uri="{BB962C8B-B14F-4D97-AF65-F5344CB8AC3E}">
        <p14:creationId xmlns:p14="http://schemas.microsoft.com/office/powerpoint/2010/main" val="710255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Global </a:t>
            </a:r>
            <a:r>
              <a:rPr lang="en-AU" dirty="0" smtClean="0"/>
              <a:t>Cooperation</a:t>
            </a:r>
            <a:endParaRPr lang="en-AU" dirty="0"/>
          </a:p>
        </p:txBody>
      </p:sp>
      <p:sp>
        <p:nvSpPr>
          <p:cNvPr id="3" name="Footer Placeholder 2"/>
          <p:cNvSpPr>
            <a:spLocks noGrp="1"/>
          </p:cNvSpPr>
          <p:nvPr>
            <p:ph type="ftr" sz="quarter" idx="11"/>
          </p:nvPr>
        </p:nvSpPr>
        <p:spPr/>
        <p:txBody>
          <a:bodyPr/>
          <a:lstStyle/>
          <a:p>
            <a:r>
              <a:rPr lang="en-AU" smtClean="0"/>
              <a:t>Presentations downloadable from TecEco.com and CarbonSafe.com.  See also GaiaEngineering.com</a:t>
            </a:r>
            <a:endParaRPr lang="en-AU"/>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121" y="761901"/>
            <a:ext cx="5180274" cy="5180274"/>
          </a:xfrm>
          <a:prstGeom prst="rect">
            <a:avLst/>
          </a:prstGeom>
        </p:spPr>
      </p:pic>
      <p:sp>
        <p:nvSpPr>
          <p:cNvPr id="8" name="TextBox 7"/>
          <p:cNvSpPr txBox="1"/>
          <p:nvPr/>
        </p:nvSpPr>
        <p:spPr>
          <a:xfrm>
            <a:off x="6033246" y="3496756"/>
            <a:ext cx="2303929" cy="830997"/>
          </a:xfrm>
          <a:prstGeom prst="rect">
            <a:avLst/>
          </a:prstGeom>
          <a:noFill/>
        </p:spPr>
        <p:txBody>
          <a:bodyPr wrap="square" rtlCol="0">
            <a:spAutoFit/>
          </a:bodyPr>
          <a:lstStyle/>
          <a:p>
            <a:r>
              <a:rPr lang="en-AU" sz="2400" dirty="0" smtClean="0"/>
              <a:t>it is essential we work together</a:t>
            </a:r>
            <a:endParaRPr lang="en-AU" sz="2400" dirty="0"/>
          </a:p>
        </p:txBody>
      </p:sp>
      <p:sp>
        <p:nvSpPr>
          <p:cNvPr id="9" name="TextBox 8"/>
          <p:cNvSpPr txBox="1"/>
          <p:nvPr/>
        </p:nvSpPr>
        <p:spPr>
          <a:xfrm>
            <a:off x="4144215" y="5728793"/>
            <a:ext cx="4360489" cy="230832"/>
          </a:xfrm>
          <a:prstGeom prst="rect">
            <a:avLst/>
          </a:prstGeom>
          <a:noFill/>
        </p:spPr>
        <p:txBody>
          <a:bodyPr wrap="none" rtlCol="0">
            <a:spAutoFit/>
          </a:bodyPr>
          <a:lstStyle/>
          <a:p>
            <a:r>
              <a:rPr lang="en-AU" sz="900" dirty="0" smtClean="0"/>
              <a:t>Image source: http</a:t>
            </a:r>
            <a:r>
              <a:rPr lang="en-AU" sz="900" dirty="0"/>
              <a:t>://k12educationsystem.com/education-system-in-different-countries/</a:t>
            </a:r>
          </a:p>
        </p:txBody>
      </p:sp>
      <p:sp>
        <p:nvSpPr>
          <p:cNvPr id="4" name="TextBox 3"/>
          <p:cNvSpPr txBox="1"/>
          <p:nvPr/>
        </p:nvSpPr>
        <p:spPr>
          <a:xfrm>
            <a:off x="5246164" y="890953"/>
            <a:ext cx="3467530" cy="830997"/>
          </a:xfrm>
          <a:prstGeom prst="rect">
            <a:avLst/>
          </a:prstGeom>
          <a:noFill/>
        </p:spPr>
        <p:txBody>
          <a:bodyPr wrap="square" rtlCol="0">
            <a:spAutoFit/>
          </a:bodyPr>
          <a:lstStyle/>
          <a:p>
            <a:r>
              <a:rPr lang="en-AU" sz="2400" dirty="0" smtClean="0"/>
              <a:t>Spaceship earth is in trouble. </a:t>
            </a:r>
            <a:endParaRPr lang="en-AU" sz="2400" dirty="0"/>
          </a:p>
        </p:txBody>
      </p:sp>
      <p:sp>
        <p:nvSpPr>
          <p:cNvPr id="5" name="Rectangle 1"/>
          <p:cNvSpPr>
            <a:spLocks noChangeArrowheads="1"/>
          </p:cNvSpPr>
          <p:nvPr/>
        </p:nvSpPr>
        <p:spPr bwMode="auto">
          <a:xfrm>
            <a:off x="233083" y="5044684"/>
            <a:ext cx="1192306" cy="1138773"/>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4400" b="1" i="0" u="none" strike="noStrike" cap="none" normalizeH="0" baseline="0" dirty="0" smtClean="0">
                <a:ln>
                  <a:noFill/>
                </a:ln>
                <a:latin typeface="inherit"/>
                <a:cs typeface="Arial" pitchFamily="34" charset="0"/>
              </a:rPr>
              <a:t>危机</a:t>
            </a:r>
            <a:endParaRPr kumimoji="0" lang="zh-CN" altLang="en-US" sz="4400" b="1" i="0" u="none" strike="noStrike" cap="none" normalizeH="0" baseline="0" dirty="0" smtClean="0">
              <a:ln>
                <a:noFill/>
              </a:ln>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3000" b="0" i="0" u="none" strike="noStrike" cap="none" normalizeH="0" baseline="0" dirty="0" err="1" smtClean="0">
                <a:ln>
                  <a:noFill/>
                </a:ln>
                <a:latin typeface="inherit"/>
                <a:cs typeface="Arial" pitchFamily="34" charset="0"/>
              </a:rPr>
              <a:t>Wéijī</a:t>
            </a:r>
            <a:endParaRPr kumimoji="0" lang="en-US" altLang="zh-CN" sz="3000" b="0" i="0" u="none" strike="noStrike" cap="none" normalizeH="0" baseline="0" dirty="0" smtClean="0">
              <a:ln>
                <a:noFill/>
              </a:ln>
              <a:cs typeface="Arial" pitchFamily="34" charset="0"/>
            </a:endParaRPr>
          </a:p>
        </p:txBody>
      </p:sp>
      <p:sp>
        <p:nvSpPr>
          <p:cNvPr id="10" name="TextBox 9"/>
          <p:cNvSpPr txBox="1"/>
          <p:nvPr/>
        </p:nvSpPr>
        <p:spPr>
          <a:xfrm>
            <a:off x="5707715" y="4464425"/>
            <a:ext cx="2796989" cy="830997"/>
          </a:xfrm>
          <a:prstGeom prst="rect">
            <a:avLst/>
          </a:prstGeom>
          <a:noFill/>
        </p:spPr>
        <p:txBody>
          <a:bodyPr wrap="square" rtlCol="0">
            <a:spAutoFit/>
          </a:bodyPr>
          <a:lstStyle/>
          <a:p>
            <a:r>
              <a:rPr lang="en-AU" sz="2400" dirty="0" smtClean="0"/>
              <a:t>and invent a more sustainable future!</a:t>
            </a:r>
            <a:endParaRPr lang="en-AU" sz="2400" dirty="0"/>
          </a:p>
        </p:txBody>
      </p:sp>
      <p:sp>
        <p:nvSpPr>
          <p:cNvPr id="11" name="Rectangle 10"/>
          <p:cNvSpPr/>
          <p:nvPr/>
        </p:nvSpPr>
        <p:spPr>
          <a:xfrm>
            <a:off x="6097678" y="1782378"/>
            <a:ext cx="2407026" cy="1569660"/>
          </a:xfrm>
          <a:prstGeom prst="rect">
            <a:avLst/>
          </a:prstGeom>
        </p:spPr>
        <p:txBody>
          <a:bodyPr wrap="square">
            <a:spAutoFit/>
          </a:bodyPr>
          <a:lstStyle/>
          <a:p>
            <a:r>
              <a:rPr lang="en-AU" sz="2400" dirty="0"/>
              <a:t>We must have better plan as the one we have is not working</a:t>
            </a:r>
          </a:p>
        </p:txBody>
      </p:sp>
    </p:spTree>
    <p:extLst>
      <p:ext uri="{BB962C8B-B14F-4D97-AF65-F5344CB8AC3E}">
        <p14:creationId xmlns:p14="http://schemas.microsoft.com/office/powerpoint/2010/main" val="1688958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049" y="0"/>
            <a:ext cx="8707008" cy="908720"/>
          </a:xfrm>
        </p:spPr>
        <p:txBody>
          <a:bodyPr/>
          <a:lstStyle/>
          <a:p>
            <a:r>
              <a:rPr lang="en-AU" sz="4000" dirty="0" err="1" smtClean="0"/>
              <a:t>TecEco</a:t>
            </a:r>
            <a:r>
              <a:rPr lang="en-AU" sz="4000" dirty="0" smtClean="0"/>
              <a:t>-Cements</a:t>
            </a:r>
            <a:endParaRPr lang="en-AU" sz="4000" dirty="0"/>
          </a:p>
        </p:txBody>
      </p:sp>
      <p:sp>
        <p:nvSpPr>
          <p:cNvPr id="3" name="Content Placeholder 2"/>
          <p:cNvSpPr>
            <a:spLocks noGrp="1"/>
          </p:cNvSpPr>
          <p:nvPr>
            <p:ph idx="1"/>
          </p:nvPr>
        </p:nvSpPr>
        <p:spPr>
          <a:xfrm>
            <a:off x="479753" y="1052736"/>
            <a:ext cx="8229600" cy="5184576"/>
          </a:xfrm>
        </p:spPr>
        <p:txBody>
          <a:bodyPr>
            <a:normAutofit/>
          </a:bodyPr>
          <a:lstStyle/>
          <a:p>
            <a:pPr>
              <a:lnSpc>
                <a:spcPct val="80000"/>
              </a:lnSpc>
            </a:pPr>
            <a:r>
              <a:rPr lang="en-US" sz="1800" dirty="0" smtClean="0"/>
              <a:t>Tec-Cements (5-20% MgO, 80-95% OPC)</a:t>
            </a:r>
          </a:p>
          <a:p>
            <a:pPr>
              <a:lnSpc>
                <a:spcPct val="80000"/>
              </a:lnSpc>
              <a:buFont typeface="Calibri" panose="020F0502020204030204" pitchFamily="34" charset="0"/>
              <a:buChar char="ꟷ"/>
            </a:pPr>
            <a:r>
              <a:rPr lang="en-AU" sz="1800" dirty="0" smtClean="0"/>
              <a:t>contain more Portland cement than reactive magnesia. Reactive magnesia hydrates in the same rate order as Portland cement forming Brucite which uses up excess water reducing the </a:t>
            </a:r>
            <a:r>
              <a:rPr lang="en-US" sz="1800" dirty="0" smtClean="0"/>
              <a:t>voids:paste </a:t>
            </a:r>
            <a:r>
              <a:rPr lang="en-AU" sz="1800" dirty="0" smtClean="0"/>
              <a:t>ratio, increasing density and possibly raising the short term pH</a:t>
            </a:r>
            <a:r>
              <a:rPr lang="en-US" sz="1800" dirty="0" smtClean="0"/>
              <a:t>.</a:t>
            </a:r>
          </a:p>
          <a:p>
            <a:pPr>
              <a:lnSpc>
                <a:spcPct val="80000"/>
              </a:lnSpc>
              <a:buFont typeface="Calibri" panose="020F0502020204030204" pitchFamily="34" charset="0"/>
              <a:buChar char="ꟷ"/>
            </a:pPr>
            <a:r>
              <a:rPr lang="en-US" sz="1800" dirty="0" smtClean="0"/>
              <a:t>Reactions </a:t>
            </a:r>
            <a:r>
              <a:rPr lang="en-AU" sz="1800" dirty="0" smtClean="0"/>
              <a:t>with pozzolans</a:t>
            </a:r>
            <a:r>
              <a:rPr lang="en-US" sz="1800" dirty="0" smtClean="0"/>
              <a:t> are more affective</a:t>
            </a:r>
            <a:r>
              <a:rPr lang="en-AU" sz="1800" dirty="0" smtClean="0"/>
              <a:t>. After much of the Portlandite has been consumed Brucite tends to control the long term pH which is lower and due to it’s low solubility, mobility and reactivity results in greater durability.</a:t>
            </a:r>
          </a:p>
          <a:p>
            <a:pPr>
              <a:lnSpc>
                <a:spcPct val="80000"/>
              </a:lnSpc>
              <a:buFont typeface="Calibri" panose="020F0502020204030204" pitchFamily="34" charset="0"/>
              <a:buChar char="ꟷ"/>
            </a:pPr>
            <a:r>
              <a:rPr lang="en-AU" sz="1800" dirty="0" smtClean="0"/>
              <a:t>Other benefits include improvements in density, strength and rheology, reduced permeability and shrinkage and the use of a wider range of aggregates many of which are potentially wastes without reaction problems.</a:t>
            </a:r>
          </a:p>
          <a:p>
            <a:pPr>
              <a:lnSpc>
                <a:spcPct val="80000"/>
              </a:lnSpc>
            </a:pPr>
            <a:r>
              <a:rPr lang="en-US" sz="1800" dirty="0" smtClean="0"/>
              <a:t>Eco-Cements</a:t>
            </a:r>
            <a:endParaRPr lang="en-AU" sz="1800" dirty="0"/>
          </a:p>
          <a:p>
            <a:pPr>
              <a:lnSpc>
                <a:spcPct val="80000"/>
              </a:lnSpc>
              <a:buFont typeface="Calibri" panose="020F0502020204030204" pitchFamily="34" charset="0"/>
              <a:buChar char="ꟷ"/>
            </a:pPr>
            <a:r>
              <a:rPr lang="en-AU" sz="1800" dirty="0" smtClean="0"/>
              <a:t>Eco-Cements are blends of one or more hydraulic cements and relatively high proportions of reactive magnesia with or without pozzolans and supplementary cementitious additions. They will only carbonate in gas permeable substrates forming strong fibrous minerals such as lansfordite and nesquehonite. Water vapour and CO</a:t>
            </a:r>
            <a:r>
              <a:rPr lang="en-AU" sz="1800" baseline="-25000" dirty="0" smtClean="0"/>
              <a:t>2</a:t>
            </a:r>
            <a:r>
              <a:rPr lang="en-AU" sz="1800" dirty="0" smtClean="0"/>
              <a:t> must be available  for carbonation to ensue.</a:t>
            </a:r>
          </a:p>
          <a:p>
            <a:pPr>
              <a:lnSpc>
                <a:spcPct val="80000"/>
              </a:lnSpc>
              <a:buFont typeface="Calibri" panose="020F0502020204030204" pitchFamily="34" charset="0"/>
              <a:buChar char="ꟷ"/>
            </a:pPr>
            <a:r>
              <a:rPr lang="en-AU" sz="1800" dirty="0" smtClean="0"/>
              <a:t>Eco-Cements </a:t>
            </a:r>
            <a:r>
              <a:rPr lang="en-AU" sz="1800" dirty="0"/>
              <a:t>can be used in a wide range of products from foamed concretes to bricks, blocks and pavers, mortars renders, grouts and pervious concretes such as our own permeacocrete. Somewhere in the vicinity of the Pareto proportion (80%) of conventional concretes could be replaced by Eco-Cement.</a:t>
            </a:r>
          </a:p>
          <a:p>
            <a:pPr lvl="1">
              <a:lnSpc>
                <a:spcPct val="80000"/>
              </a:lnSpc>
            </a:pPr>
            <a:endParaRPr lang="en-US" sz="1800" dirty="0" smtClean="0"/>
          </a:p>
          <a:p>
            <a:pPr marL="0" indent="0">
              <a:buNone/>
            </a:pPr>
            <a:endParaRPr lang="en-AU" sz="2100" dirty="0" smtClean="0"/>
          </a:p>
          <a:p>
            <a:pPr marL="0" indent="0">
              <a:buNone/>
            </a:pPr>
            <a:endParaRPr lang="en-AU" sz="2100" dirty="0"/>
          </a:p>
          <a:p>
            <a:pPr marL="0" indent="0">
              <a:buNone/>
            </a:pPr>
            <a:endParaRPr lang="en-AU" dirty="0"/>
          </a:p>
        </p:txBody>
      </p:sp>
      <p:sp>
        <p:nvSpPr>
          <p:cNvPr id="2" name="Footer Placeholder 1"/>
          <p:cNvSpPr>
            <a:spLocks noGrp="1"/>
          </p:cNvSpPr>
          <p:nvPr>
            <p:ph type="ftr" sz="quarter" idx="11"/>
          </p:nvPr>
        </p:nvSpPr>
        <p:spPr/>
        <p:txBody>
          <a:bodyPr/>
          <a:lstStyle/>
          <a:p>
            <a:r>
              <a:rPr lang="en-AU" smtClean="0"/>
              <a:t>Presentations downloadable from TecEco.com and CarbonSafe.com.  See also GaiaEngineering.com</a:t>
            </a:r>
            <a:endParaRPr lang="en-AU"/>
          </a:p>
        </p:txBody>
      </p:sp>
    </p:spTree>
    <p:extLst>
      <p:ext uri="{BB962C8B-B14F-4D97-AF65-F5344CB8AC3E}">
        <p14:creationId xmlns:p14="http://schemas.microsoft.com/office/powerpoint/2010/main" val="4267921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52" descr="Build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065611"/>
            <a:ext cx="11239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60400" y="-5650"/>
            <a:ext cx="7772400" cy="878608"/>
          </a:xfrm>
        </p:spPr>
        <p:txBody>
          <a:bodyPr>
            <a:normAutofit/>
          </a:bodyPr>
          <a:lstStyle/>
          <a:p>
            <a:r>
              <a:rPr lang="en-US" sz="4000" dirty="0" smtClean="0"/>
              <a:t>Gaia Engineering</a:t>
            </a:r>
            <a:endParaRPr lang="en-AU" sz="4000" dirty="0"/>
          </a:p>
        </p:txBody>
      </p:sp>
      <p:sp>
        <p:nvSpPr>
          <p:cNvPr id="4" name="Footer Placeholder 3"/>
          <p:cNvSpPr>
            <a:spLocks noGrp="1"/>
          </p:cNvSpPr>
          <p:nvPr>
            <p:ph type="ftr" sz="quarter" idx="11"/>
          </p:nvPr>
        </p:nvSpPr>
        <p:spPr/>
        <p:txBody>
          <a:bodyPr/>
          <a:lstStyle/>
          <a:p>
            <a:r>
              <a:rPr lang="en-AU" smtClean="0"/>
              <a:t>Presentations downloadable from TecEco.com and CarbonSafe.com.  See also GaiaEngineering.com</a:t>
            </a:r>
            <a:endParaRPr lang="en-AU"/>
          </a:p>
        </p:txBody>
      </p:sp>
      <p:pic>
        <p:nvPicPr>
          <p:cNvPr id="5" name="Picture 2" descr="BuildingsBr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4149749"/>
            <a:ext cx="16192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3"/>
          <p:cNvSpPr>
            <a:spLocks noChangeArrowheads="1"/>
          </p:cNvSpPr>
          <p:nvPr/>
        </p:nvSpPr>
        <p:spPr bwMode="auto">
          <a:xfrm rot="1434319">
            <a:off x="7243763" y="1095399"/>
            <a:ext cx="690562" cy="4344987"/>
          </a:xfrm>
          <a:prstGeom prst="lightningBolt">
            <a:avLst/>
          </a:prstGeom>
          <a:solidFill>
            <a:srgbClr val="FFFF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pic>
        <p:nvPicPr>
          <p:cNvPr id="7" name="Picture 4" descr="SolarConcentrator30Jan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4488" y="5040336"/>
            <a:ext cx="10033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7"/>
          <p:cNvSpPr>
            <a:spLocks noChangeArrowheads="1"/>
          </p:cNvSpPr>
          <p:nvPr/>
        </p:nvSpPr>
        <p:spPr bwMode="auto">
          <a:xfrm rot="2263508">
            <a:off x="6808788" y="649311"/>
            <a:ext cx="808037" cy="4914900"/>
          </a:xfrm>
          <a:prstGeom prst="lightningBolt">
            <a:avLst/>
          </a:prstGeom>
          <a:solidFill>
            <a:srgbClr val="FFFF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9" name="Freeform 8"/>
          <p:cNvSpPr>
            <a:spLocks/>
          </p:cNvSpPr>
          <p:nvPr/>
        </p:nvSpPr>
        <p:spPr bwMode="auto">
          <a:xfrm>
            <a:off x="1625600" y="4767286"/>
            <a:ext cx="4711700" cy="727075"/>
          </a:xfrm>
          <a:custGeom>
            <a:avLst/>
            <a:gdLst>
              <a:gd name="T0" fmla="*/ 2147483647 w 4449"/>
              <a:gd name="T1" fmla="*/ 2147483647 h 1000"/>
              <a:gd name="T2" fmla="*/ 2147483647 w 4449"/>
              <a:gd name="T3" fmla="*/ 2147483647 h 1000"/>
              <a:gd name="T4" fmla="*/ 2147483647 w 4449"/>
              <a:gd name="T5" fmla="*/ 2147483647 h 1000"/>
              <a:gd name="T6" fmla="*/ 2147483647 w 4449"/>
              <a:gd name="T7" fmla="*/ 2147483647 h 1000"/>
              <a:gd name="T8" fmla="*/ 0 w 4449"/>
              <a:gd name="T9" fmla="*/ 2147483647 h 1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49" h="1000">
                <a:moveTo>
                  <a:pt x="4449" y="1000"/>
                </a:moveTo>
                <a:cubicBezTo>
                  <a:pt x="4108" y="854"/>
                  <a:pt x="2961" y="257"/>
                  <a:pt x="2404" y="116"/>
                </a:cubicBezTo>
                <a:cubicBezTo>
                  <a:pt x="1885" y="0"/>
                  <a:pt x="1441" y="85"/>
                  <a:pt x="1106" y="153"/>
                </a:cubicBezTo>
                <a:cubicBezTo>
                  <a:pt x="771" y="222"/>
                  <a:pt x="521" y="310"/>
                  <a:pt x="337" y="452"/>
                </a:cubicBezTo>
                <a:cubicBezTo>
                  <a:pt x="152" y="594"/>
                  <a:pt x="70" y="735"/>
                  <a:pt x="0" y="810"/>
                </a:cubicBezTo>
              </a:path>
            </a:pathLst>
          </a:custGeom>
          <a:noFill/>
          <a:ln w="63500" cap="flat" cmpd="sng">
            <a:solidFill>
              <a:srgbClr val="FFCC99"/>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10" name="Line 9"/>
          <p:cNvSpPr>
            <a:spLocks noChangeShapeType="1"/>
          </p:cNvSpPr>
          <p:nvPr/>
        </p:nvSpPr>
        <p:spPr bwMode="auto">
          <a:xfrm flipV="1">
            <a:off x="8891588" y="4648224"/>
            <a:ext cx="1587" cy="254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1" name="Line 10"/>
          <p:cNvSpPr>
            <a:spLocks noChangeShapeType="1"/>
          </p:cNvSpPr>
          <p:nvPr/>
        </p:nvSpPr>
        <p:spPr bwMode="auto">
          <a:xfrm flipV="1">
            <a:off x="8166100" y="4183086"/>
            <a:ext cx="1588" cy="254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2" name="Line 11"/>
          <p:cNvSpPr>
            <a:spLocks noChangeShapeType="1"/>
          </p:cNvSpPr>
          <p:nvPr/>
        </p:nvSpPr>
        <p:spPr bwMode="auto">
          <a:xfrm flipV="1">
            <a:off x="7720013" y="3362349"/>
            <a:ext cx="1587" cy="254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3" name="Line 12"/>
          <p:cNvSpPr>
            <a:spLocks noChangeShapeType="1"/>
          </p:cNvSpPr>
          <p:nvPr/>
        </p:nvSpPr>
        <p:spPr bwMode="auto">
          <a:xfrm flipV="1">
            <a:off x="6437313" y="3622699"/>
            <a:ext cx="1587" cy="254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4" name="Line 13"/>
          <p:cNvSpPr>
            <a:spLocks noChangeShapeType="1"/>
          </p:cNvSpPr>
          <p:nvPr/>
        </p:nvSpPr>
        <p:spPr bwMode="auto">
          <a:xfrm flipV="1">
            <a:off x="5291138" y="4638699"/>
            <a:ext cx="1587" cy="254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5" name="Line 14"/>
          <p:cNvSpPr>
            <a:spLocks noChangeShapeType="1"/>
          </p:cNvSpPr>
          <p:nvPr/>
        </p:nvSpPr>
        <p:spPr bwMode="auto">
          <a:xfrm flipV="1">
            <a:off x="3505200" y="4071961"/>
            <a:ext cx="1588" cy="254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6" name="Line 15"/>
          <p:cNvSpPr>
            <a:spLocks noChangeShapeType="1"/>
          </p:cNvSpPr>
          <p:nvPr/>
        </p:nvSpPr>
        <p:spPr bwMode="auto">
          <a:xfrm flipV="1">
            <a:off x="2971800" y="4244999"/>
            <a:ext cx="1588" cy="254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7" name="Line 16"/>
          <p:cNvSpPr>
            <a:spLocks noChangeShapeType="1"/>
          </p:cNvSpPr>
          <p:nvPr/>
        </p:nvSpPr>
        <p:spPr bwMode="auto">
          <a:xfrm flipV="1">
            <a:off x="2108200" y="3832249"/>
            <a:ext cx="1588" cy="254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8" name="Line 17"/>
          <p:cNvSpPr>
            <a:spLocks noChangeShapeType="1"/>
          </p:cNvSpPr>
          <p:nvPr/>
        </p:nvSpPr>
        <p:spPr bwMode="auto">
          <a:xfrm>
            <a:off x="8545513" y="5291161"/>
            <a:ext cx="250825"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9" name="Line 18"/>
          <p:cNvSpPr>
            <a:spLocks noChangeShapeType="1"/>
          </p:cNvSpPr>
          <p:nvPr/>
        </p:nvSpPr>
        <p:spPr bwMode="auto">
          <a:xfrm flipV="1">
            <a:off x="2203450" y="5262586"/>
            <a:ext cx="403225" cy="14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20" name="Line 19"/>
          <p:cNvSpPr>
            <a:spLocks noChangeShapeType="1"/>
          </p:cNvSpPr>
          <p:nvPr/>
        </p:nvSpPr>
        <p:spPr bwMode="auto">
          <a:xfrm flipH="1">
            <a:off x="3506788" y="4100536"/>
            <a:ext cx="42862" cy="26193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21" name="Line 20"/>
          <p:cNvSpPr>
            <a:spLocks noChangeShapeType="1"/>
          </p:cNvSpPr>
          <p:nvPr/>
        </p:nvSpPr>
        <p:spPr bwMode="auto">
          <a:xfrm>
            <a:off x="7964488" y="3998936"/>
            <a:ext cx="225425" cy="1428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pic>
        <p:nvPicPr>
          <p:cNvPr id="22" name="Picture 21" descr="MCj0331795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1835" y="416029"/>
            <a:ext cx="10429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22"/>
          <p:cNvSpPr txBox="1">
            <a:spLocks noChangeArrowheads="1"/>
          </p:cNvSpPr>
          <p:nvPr/>
        </p:nvSpPr>
        <p:spPr bwMode="auto">
          <a:xfrm>
            <a:off x="7573963" y="5154636"/>
            <a:ext cx="1382712"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8016" tIns="64008" rIns="128016" bIns="64008">
            <a:spAutoFit/>
          </a:bodyPr>
          <a:lstStyle>
            <a:lvl1pPr defTabSz="1279525" eaLnBrk="0" hangingPunct="0">
              <a:defRPr>
                <a:solidFill>
                  <a:schemeClr val="tx1"/>
                </a:solidFill>
                <a:latin typeface="Calibri" pitchFamily="34" charset="0"/>
                <a:cs typeface="Arial" pitchFamily="34" charset="0"/>
              </a:defRPr>
            </a:lvl1pPr>
            <a:lvl2pPr marL="742950" indent="-285750" defTabSz="1279525" eaLnBrk="0" hangingPunct="0">
              <a:defRPr>
                <a:solidFill>
                  <a:schemeClr val="tx1"/>
                </a:solidFill>
                <a:latin typeface="Calibri" pitchFamily="34" charset="0"/>
                <a:cs typeface="Arial" pitchFamily="34" charset="0"/>
              </a:defRPr>
            </a:lvl2pPr>
            <a:lvl3pPr marL="1143000" indent="-228600" defTabSz="1279525" eaLnBrk="0" hangingPunct="0">
              <a:defRPr>
                <a:solidFill>
                  <a:schemeClr val="tx1"/>
                </a:solidFill>
                <a:latin typeface="Calibri" pitchFamily="34" charset="0"/>
                <a:cs typeface="Arial" pitchFamily="34" charset="0"/>
              </a:defRPr>
            </a:lvl3pPr>
            <a:lvl4pPr marL="1600200" indent="-228600" defTabSz="1279525" eaLnBrk="0" hangingPunct="0">
              <a:defRPr>
                <a:solidFill>
                  <a:schemeClr val="tx1"/>
                </a:solidFill>
                <a:latin typeface="Calibri" pitchFamily="34" charset="0"/>
                <a:cs typeface="Arial" pitchFamily="34" charset="0"/>
              </a:defRPr>
            </a:lvl4pPr>
            <a:lvl5pPr marL="2057400" indent="-228600" defTabSz="1279525" eaLnBrk="0" hangingPunct="0">
              <a:defRPr>
                <a:solidFill>
                  <a:schemeClr val="tx1"/>
                </a:solidFill>
                <a:latin typeface="Calibri" pitchFamily="34" charset="0"/>
                <a:cs typeface="Arial" pitchFamily="34" charset="0"/>
              </a:defRPr>
            </a:lvl5pPr>
            <a:lvl6pPr marL="2514600" indent="-228600" defTabSz="12795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12795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12795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1279525"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pPr>
            <a:r>
              <a:rPr lang="en-US" sz="1400" dirty="0">
                <a:latin typeface="Arial" pitchFamily="34" charset="0"/>
              </a:rPr>
              <a:t>Extraction  Process</a:t>
            </a:r>
          </a:p>
        </p:txBody>
      </p:sp>
      <p:sp>
        <p:nvSpPr>
          <p:cNvPr id="24" name="Text Box 23"/>
          <p:cNvSpPr txBox="1">
            <a:spLocks noChangeArrowheads="1"/>
          </p:cNvSpPr>
          <p:nvPr/>
        </p:nvSpPr>
        <p:spPr bwMode="auto">
          <a:xfrm>
            <a:off x="3257550" y="5849961"/>
            <a:ext cx="12890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8016" tIns="64008" rIns="128016" bIns="64008">
            <a:spAutoFit/>
          </a:bodyPr>
          <a:lstStyle>
            <a:lvl1pPr defTabSz="1279525" eaLnBrk="0" hangingPunct="0">
              <a:defRPr>
                <a:solidFill>
                  <a:schemeClr val="tx1"/>
                </a:solidFill>
                <a:latin typeface="Calibri" pitchFamily="34" charset="0"/>
                <a:cs typeface="Arial" pitchFamily="34" charset="0"/>
              </a:defRPr>
            </a:lvl1pPr>
            <a:lvl2pPr marL="742950" indent="-285750" defTabSz="1279525" eaLnBrk="0" hangingPunct="0">
              <a:defRPr>
                <a:solidFill>
                  <a:schemeClr val="tx1"/>
                </a:solidFill>
                <a:latin typeface="Calibri" pitchFamily="34" charset="0"/>
                <a:cs typeface="Arial" pitchFamily="34" charset="0"/>
              </a:defRPr>
            </a:lvl2pPr>
            <a:lvl3pPr marL="1143000" indent="-228600" defTabSz="1279525" eaLnBrk="0" hangingPunct="0">
              <a:defRPr>
                <a:solidFill>
                  <a:schemeClr val="tx1"/>
                </a:solidFill>
                <a:latin typeface="Calibri" pitchFamily="34" charset="0"/>
                <a:cs typeface="Arial" pitchFamily="34" charset="0"/>
              </a:defRPr>
            </a:lvl3pPr>
            <a:lvl4pPr marL="1600200" indent="-228600" defTabSz="1279525" eaLnBrk="0" hangingPunct="0">
              <a:defRPr>
                <a:solidFill>
                  <a:schemeClr val="tx1"/>
                </a:solidFill>
                <a:latin typeface="Calibri" pitchFamily="34" charset="0"/>
                <a:cs typeface="Arial" pitchFamily="34" charset="0"/>
              </a:defRPr>
            </a:lvl4pPr>
            <a:lvl5pPr marL="2057400" indent="-228600" defTabSz="1279525" eaLnBrk="0" hangingPunct="0">
              <a:defRPr>
                <a:solidFill>
                  <a:schemeClr val="tx1"/>
                </a:solidFill>
                <a:latin typeface="Calibri" pitchFamily="34" charset="0"/>
                <a:cs typeface="Arial" pitchFamily="34" charset="0"/>
              </a:defRPr>
            </a:lvl5pPr>
            <a:lvl6pPr marL="2514600" indent="-228600" defTabSz="12795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12795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12795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1279525"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1400" dirty="0">
                <a:latin typeface="Arial" pitchFamily="34" charset="0"/>
              </a:rPr>
              <a:t>Fossil fuels</a:t>
            </a:r>
          </a:p>
        </p:txBody>
      </p:sp>
      <p:sp>
        <p:nvSpPr>
          <p:cNvPr id="25" name="Text Box 24"/>
          <p:cNvSpPr txBox="1">
            <a:spLocks noChangeArrowheads="1"/>
          </p:cNvSpPr>
          <p:nvPr/>
        </p:nvSpPr>
        <p:spPr bwMode="auto">
          <a:xfrm>
            <a:off x="7580313" y="3470299"/>
            <a:ext cx="1563687"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8016" tIns="64008" rIns="128016" bIns="64008">
            <a:spAutoFit/>
          </a:bodyPr>
          <a:lstStyle>
            <a:lvl1pPr defTabSz="1279525" eaLnBrk="0" hangingPunct="0">
              <a:defRPr>
                <a:solidFill>
                  <a:schemeClr val="tx1"/>
                </a:solidFill>
                <a:latin typeface="Calibri" pitchFamily="34" charset="0"/>
                <a:cs typeface="Arial" pitchFamily="34" charset="0"/>
              </a:defRPr>
            </a:lvl1pPr>
            <a:lvl2pPr marL="742950" indent="-285750" defTabSz="1279525" eaLnBrk="0" hangingPunct="0">
              <a:defRPr>
                <a:solidFill>
                  <a:schemeClr val="tx1"/>
                </a:solidFill>
                <a:latin typeface="Calibri" pitchFamily="34" charset="0"/>
                <a:cs typeface="Arial" pitchFamily="34" charset="0"/>
              </a:defRPr>
            </a:lvl2pPr>
            <a:lvl3pPr marL="1143000" indent="-228600" defTabSz="1279525" eaLnBrk="0" hangingPunct="0">
              <a:defRPr>
                <a:solidFill>
                  <a:schemeClr val="tx1"/>
                </a:solidFill>
                <a:latin typeface="Calibri" pitchFamily="34" charset="0"/>
                <a:cs typeface="Arial" pitchFamily="34" charset="0"/>
              </a:defRPr>
            </a:lvl3pPr>
            <a:lvl4pPr marL="1600200" indent="-228600" defTabSz="1279525" eaLnBrk="0" hangingPunct="0">
              <a:defRPr>
                <a:solidFill>
                  <a:schemeClr val="tx1"/>
                </a:solidFill>
                <a:latin typeface="Calibri" pitchFamily="34" charset="0"/>
                <a:cs typeface="Arial" pitchFamily="34" charset="0"/>
              </a:defRPr>
            </a:lvl4pPr>
            <a:lvl5pPr marL="2057400" indent="-228600" defTabSz="1279525" eaLnBrk="0" hangingPunct="0">
              <a:defRPr>
                <a:solidFill>
                  <a:schemeClr val="tx1"/>
                </a:solidFill>
                <a:latin typeface="Calibri" pitchFamily="34" charset="0"/>
                <a:cs typeface="Arial" pitchFamily="34" charset="0"/>
              </a:defRPr>
            </a:lvl5pPr>
            <a:lvl6pPr marL="2514600" indent="-228600" defTabSz="12795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12795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12795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1279525"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1400" dirty="0">
                <a:latin typeface="Arial" pitchFamily="34" charset="0"/>
              </a:rPr>
              <a:t>Solar or solar derived energy</a:t>
            </a:r>
          </a:p>
        </p:txBody>
      </p:sp>
      <p:pic>
        <p:nvPicPr>
          <p:cNvPr id="26" name="Picture 25" descr="NewKiln30Jan0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4363" y="4853011"/>
            <a:ext cx="9525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Line 26"/>
          <p:cNvSpPr>
            <a:spLocks noChangeShapeType="1"/>
          </p:cNvSpPr>
          <p:nvPr/>
        </p:nvSpPr>
        <p:spPr bwMode="auto">
          <a:xfrm flipH="1">
            <a:off x="8337550" y="4670449"/>
            <a:ext cx="31750" cy="809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28" name="Line 27"/>
          <p:cNvSpPr>
            <a:spLocks noChangeShapeType="1"/>
          </p:cNvSpPr>
          <p:nvPr/>
        </p:nvSpPr>
        <p:spPr bwMode="auto">
          <a:xfrm flipH="1" flipV="1">
            <a:off x="8751888" y="5472136"/>
            <a:ext cx="98425" cy="2063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pic>
        <p:nvPicPr>
          <p:cNvPr id="29"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5050" y="4783161"/>
            <a:ext cx="838200"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Oval 29"/>
          <p:cNvSpPr>
            <a:spLocks noChangeArrowheads="1"/>
          </p:cNvSpPr>
          <p:nvPr/>
        </p:nvSpPr>
        <p:spPr bwMode="auto">
          <a:xfrm>
            <a:off x="4000500" y="6129361"/>
            <a:ext cx="1763713" cy="207963"/>
          </a:xfrm>
          <a:prstGeom prst="ellipse">
            <a:avLst/>
          </a:prstGeom>
          <a:solidFill>
            <a:srgbClr val="808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8016" tIns="64008" rIns="128016" bIns="64008" anchor="ctr"/>
          <a:lstStyle/>
          <a:p>
            <a:pPr algn="ctr" defTabSz="1279525"/>
            <a:r>
              <a:rPr lang="en-AU" dirty="0">
                <a:latin typeface="Arial" pitchFamily="34" charset="0"/>
              </a:rPr>
              <a:t>Oil</a:t>
            </a:r>
            <a:endParaRPr lang="en-US" dirty="0">
              <a:latin typeface="Arial" pitchFamily="34" charset="0"/>
            </a:endParaRPr>
          </a:p>
        </p:txBody>
      </p:sp>
      <p:pic>
        <p:nvPicPr>
          <p:cNvPr id="31" name="Picture 30" descr="MCj0197503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5038" y="5302274"/>
            <a:ext cx="369887"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ine 31"/>
          <p:cNvSpPr>
            <a:spLocks noChangeShapeType="1"/>
          </p:cNvSpPr>
          <p:nvPr/>
        </p:nvSpPr>
        <p:spPr bwMode="auto">
          <a:xfrm flipH="1">
            <a:off x="7737475" y="4692674"/>
            <a:ext cx="190500" cy="207962"/>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33" name="Freeform 32"/>
          <p:cNvSpPr>
            <a:spLocks/>
          </p:cNvSpPr>
          <p:nvPr/>
        </p:nvSpPr>
        <p:spPr bwMode="auto">
          <a:xfrm>
            <a:off x="6800850" y="5286399"/>
            <a:ext cx="366713" cy="96837"/>
          </a:xfrm>
          <a:custGeom>
            <a:avLst/>
            <a:gdLst>
              <a:gd name="T0" fmla="*/ 2147483647 w 324"/>
              <a:gd name="T1" fmla="*/ 2147483647 h 134"/>
              <a:gd name="T2" fmla="*/ 2147483647 w 324"/>
              <a:gd name="T3" fmla="*/ 2147483647 h 134"/>
              <a:gd name="T4" fmla="*/ 0 w 324"/>
              <a:gd name="T5" fmla="*/ 2147483647 h 134"/>
              <a:gd name="T6" fmla="*/ 0 60000 65536"/>
              <a:gd name="T7" fmla="*/ 0 60000 65536"/>
              <a:gd name="T8" fmla="*/ 0 60000 65536"/>
            </a:gdLst>
            <a:ahLst/>
            <a:cxnLst>
              <a:cxn ang="T6">
                <a:pos x="T0" y="T1"/>
              </a:cxn>
              <a:cxn ang="T7">
                <a:pos x="T2" y="T3"/>
              </a:cxn>
              <a:cxn ang="T8">
                <a:pos x="T4" y="T5"/>
              </a:cxn>
            </a:cxnLst>
            <a:rect l="0" t="0" r="r" b="b"/>
            <a:pathLst>
              <a:path w="324" h="134">
                <a:moveTo>
                  <a:pt x="324" y="134"/>
                </a:moveTo>
                <a:cubicBezTo>
                  <a:pt x="305" y="116"/>
                  <a:pt x="324" y="64"/>
                  <a:pt x="202" y="32"/>
                </a:cubicBezTo>
                <a:cubicBezTo>
                  <a:pt x="80" y="0"/>
                  <a:pt x="42" y="32"/>
                  <a:pt x="0" y="32"/>
                </a:cubicBezTo>
              </a:path>
            </a:pathLst>
          </a:custGeom>
          <a:noFill/>
          <a:ln w="508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pic>
        <p:nvPicPr>
          <p:cNvPr id="34" name="Picture 33" descr="ConcreteTruckLego20Jan0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3975" y="5349899"/>
            <a:ext cx="5969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Line 35"/>
          <p:cNvSpPr>
            <a:spLocks noChangeShapeType="1"/>
          </p:cNvSpPr>
          <p:nvPr/>
        </p:nvSpPr>
        <p:spPr bwMode="auto">
          <a:xfrm flipH="1" flipV="1">
            <a:off x="4933950" y="5764236"/>
            <a:ext cx="9525" cy="3302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36" name="Freeform 36"/>
          <p:cNvSpPr>
            <a:spLocks/>
          </p:cNvSpPr>
          <p:nvPr/>
        </p:nvSpPr>
        <p:spPr bwMode="auto">
          <a:xfrm>
            <a:off x="7493000" y="5674648"/>
            <a:ext cx="1682750" cy="663575"/>
          </a:xfrm>
          <a:custGeom>
            <a:avLst/>
            <a:gdLst>
              <a:gd name="T0" fmla="*/ 2147483647 w 1060"/>
              <a:gd name="T1" fmla="*/ 0 h 418"/>
              <a:gd name="T2" fmla="*/ 2147483647 w 1060"/>
              <a:gd name="T3" fmla="*/ 2147483647 h 418"/>
              <a:gd name="T4" fmla="*/ 2147483647 w 1060"/>
              <a:gd name="T5" fmla="*/ 2147483647 h 418"/>
              <a:gd name="T6" fmla="*/ 2147483647 w 1060"/>
              <a:gd name="T7" fmla="*/ 2147483647 h 418"/>
              <a:gd name="T8" fmla="*/ 2147483647 w 1060"/>
              <a:gd name="T9" fmla="*/ 2147483647 h 418"/>
              <a:gd name="T10" fmla="*/ 2147483647 w 1060"/>
              <a:gd name="T11" fmla="*/ 0 h 4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0" h="418">
                <a:moveTo>
                  <a:pt x="32" y="0"/>
                </a:moveTo>
                <a:cubicBezTo>
                  <a:pt x="0" y="24"/>
                  <a:pt x="204" y="156"/>
                  <a:pt x="282" y="189"/>
                </a:cubicBezTo>
                <a:cubicBezTo>
                  <a:pt x="390" y="233"/>
                  <a:pt x="581" y="305"/>
                  <a:pt x="669" y="333"/>
                </a:cubicBezTo>
                <a:cubicBezTo>
                  <a:pt x="798" y="362"/>
                  <a:pt x="990" y="418"/>
                  <a:pt x="1055" y="363"/>
                </a:cubicBezTo>
                <a:cubicBezTo>
                  <a:pt x="1053" y="242"/>
                  <a:pt x="1060" y="125"/>
                  <a:pt x="1060" y="3"/>
                </a:cubicBezTo>
                <a:cubicBezTo>
                  <a:pt x="888" y="3"/>
                  <a:pt x="165" y="0"/>
                  <a:pt x="32" y="0"/>
                </a:cubicBezTo>
                <a:close/>
              </a:path>
            </a:pathLst>
          </a:custGeom>
          <a:solidFill>
            <a:srgbClr val="00CC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pic>
        <p:nvPicPr>
          <p:cNvPr id="37" name="Picture 37" descr="CoalMachin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86175" y="5245124"/>
            <a:ext cx="8842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Line 38"/>
          <p:cNvSpPr>
            <a:spLocks noChangeShapeType="1"/>
          </p:cNvSpPr>
          <p:nvPr/>
        </p:nvSpPr>
        <p:spPr bwMode="auto">
          <a:xfrm flipH="1" flipV="1">
            <a:off x="7546975" y="5546749"/>
            <a:ext cx="342900" cy="96837"/>
          </a:xfrm>
          <a:prstGeom prst="line">
            <a:avLst/>
          </a:prstGeom>
          <a:noFill/>
          <a:ln w="635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39" name="Text Box 39"/>
          <p:cNvSpPr txBox="1">
            <a:spLocks noChangeArrowheads="1"/>
          </p:cNvSpPr>
          <p:nvPr/>
        </p:nvSpPr>
        <p:spPr bwMode="auto">
          <a:xfrm>
            <a:off x="4029075" y="4605361"/>
            <a:ext cx="1157288" cy="34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8016" tIns="64008" rIns="128016" bIns="64008">
            <a:spAutoFit/>
          </a:bodyPr>
          <a:lstStyle>
            <a:lvl1pPr defTabSz="1279525" eaLnBrk="0" hangingPunct="0">
              <a:defRPr>
                <a:solidFill>
                  <a:schemeClr val="tx1"/>
                </a:solidFill>
                <a:latin typeface="Calibri" pitchFamily="34" charset="0"/>
                <a:cs typeface="Arial" pitchFamily="34" charset="0"/>
              </a:defRPr>
            </a:lvl1pPr>
            <a:lvl2pPr marL="742950" indent="-285750" defTabSz="1279525" eaLnBrk="0" hangingPunct="0">
              <a:defRPr>
                <a:solidFill>
                  <a:schemeClr val="tx1"/>
                </a:solidFill>
                <a:latin typeface="Calibri" pitchFamily="34" charset="0"/>
                <a:cs typeface="Arial" pitchFamily="34" charset="0"/>
              </a:defRPr>
            </a:lvl2pPr>
            <a:lvl3pPr marL="1143000" indent="-228600" defTabSz="1279525" eaLnBrk="0" hangingPunct="0">
              <a:defRPr>
                <a:solidFill>
                  <a:schemeClr val="tx1"/>
                </a:solidFill>
                <a:latin typeface="Calibri" pitchFamily="34" charset="0"/>
                <a:cs typeface="Arial" pitchFamily="34" charset="0"/>
              </a:defRPr>
            </a:lvl3pPr>
            <a:lvl4pPr marL="1600200" indent="-228600" defTabSz="1279525" eaLnBrk="0" hangingPunct="0">
              <a:defRPr>
                <a:solidFill>
                  <a:schemeClr val="tx1"/>
                </a:solidFill>
                <a:latin typeface="Calibri" pitchFamily="34" charset="0"/>
                <a:cs typeface="Arial" pitchFamily="34" charset="0"/>
              </a:defRPr>
            </a:lvl4pPr>
            <a:lvl5pPr marL="2057400" indent="-228600" defTabSz="1279525" eaLnBrk="0" hangingPunct="0">
              <a:defRPr>
                <a:solidFill>
                  <a:schemeClr val="tx1"/>
                </a:solidFill>
                <a:latin typeface="Calibri" pitchFamily="34" charset="0"/>
                <a:cs typeface="Arial" pitchFamily="34" charset="0"/>
              </a:defRPr>
            </a:lvl5pPr>
            <a:lvl6pPr marL="2514600" indent="-228600" defTabSz="12795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12795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12795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1279525"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pPr>
            <a:r>
              <a:rPr lang="en-US" sz="1400" dirty="0" smtClean="0">
                <a:latin typeface="Arial" pitchFamily="34" charset="0"/>
              </a:rPr>
              <a:t>rMgO</a:t>
            </a:r>
            <a:endParaRPr lang="en-US" sz="1400" dirty="0">
              <a:latin typeface="Arial" pitchFamily="34" charset="0"/>
            </a:endParaRPr>
          </a:p>
        </p:txBody>
      </p:sp>
      <p:grpSp>
        <p:nvGrpSpPr>
          <p:cNvPr id="40" name="Group 40"/>
          <p:cNvGrpSpPr>
            <a:grpSpLocks/>
          </p:cNvGrpSpPr>
          <p:nvPr/>
        </p:nvGrpSpPr>
        <p:grpSpPr bwMode="auto">
          <a:xfrm>
            <a:off x="7737475" y="4021161"/>
            <a:ext cx="1349375" cy="636588"/>
            <a:chOff x="4362" y="1556"/>
            <a:chExt cx="850" cy="401"/>
          </a:xfrm>
        </p:grpSpPr>
        <p:pic>
          <p:nvPicPr>
            <p:cNvPr id="41" name="Picture 41" descr="Clou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62" y="1556"/>
              <a:ext cx="850"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42"/>
            <p:cNvSpPr txBox="1">
              <a:spLocks noChangeArrowheads="1"/>
            </p:cNvSpPr>
            <p:nvPr/>
          </p:nvSpPr>
          <p:spPr bwMode="auto">
            <a:xfrm>
              <a:off x="4697" y="1630"/>
              <a:ext cx="410"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8016" tIns="64008" rIns="128016" bIns="64008">
              <a:spAutoFit/>
            </a:bodyPr>
            <a:lstStyle>
              <a:lvl1pPr defTabSz="1279525" eaLnBrk="0" hangingPunct="0">
                <a:defRPr>
                  <a:solidFill>
                    <a:schemeClr val="tx1"/>
                  </a:solidFill>
                  <a:latin typeface="Calibri" pitchFamily="34" charset="0"/>
                  <a:cs typeface="Arial" pitchFamily="34" charset="0"/>
                </a:defRPr>
              </a:lvl1pPr>
              <a:lvl2pPr marL="742950" indent="-285750" defTabSz="1279525" eaLnBrk="0" hangingPunct="0">
                <a:defRPr>
                  <a:solidFill>
                    <a:schemeClr val="tx1"/>
                  </a:solidFill>
                  <a:latin typeface="Calibri" pitchFamily="34" charset="0"/>
                  <a:cs typeface="Arial" pitchFamily="34" charset="0"/>
                </a:defRPr>
              </a:lvl2pPr>
              <a:lvl3pPr marL="1143000" indent="-228600" defTabSz="1279525" eaLnBrk="0" hangingPunct="0">
                <a:defRPr>
                  <a:solidFill>
                    <a:schemeClr val="tx1"/>
                  </a:solidFill>
                  <a:latin typeface="Calibri" pitchFamily="34" charset="0"/>
                  <a:cs typeface="Arial" pitchFamily="34" charset="0"/>
                </a:defRPr>
              </a:lvl3pPr>
              <a:lvl4pPr marL="1600200" indent="-228600" defTabSz="1279525" eaLnBrk="0" hangingPunct="0">
                <a:defRPr>
                  <a:solidFill>
                    <a:schemeClr val="tx1"/>
                  </a:solidFill>
                  <a:latin typeface="Calibri" pitchFamily="34" charset="0"/>
                  <a:cs typeface="Arial" pitchFamily="34" charset="0"/>
                </a:defRPr>
              </a:lvl4pPr>
              <a:lvl5pPr marL="2057400" indent="-228600" defTabSz="1279525" eaLnBrk="0" hangingPunct="0">
                <a:defRPr>
                  <a:solidFill>
                    <a:schemeClr val="tx1"/>
                  </a:solidFill>
                  <a:latin typeface="Calibri" pitchFamily="34" charset="0"/>
                  <a:cs typeface="Arial" pitchFamily="34" charset="0"/>
                </a:defRPr>
              </a:lvl5pPr>
              <a:lvl6pPr marL="2514600" indent="-228600" defTabSz="12795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12795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12795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1279525"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AU" sz="1400" dirty="0">
                  <a:latin typeface="Arial Unicode MS" pitchFamily="34" charset="-128"/>
                </a:rPr>
                <a:t>CO</a:t>
              </a:r>
              <a:r>
                <a:rPr lang="en-AU" sz="1400" baseline="-25000" dirty="0">
                  <a:latin typeface="Arial Unicode MS" pitchFamily="34" charset="-128"/>
                </a:rPr>
                <a:t>2</a:t>
              </a:r>
              <a:endParaRPr lang="en-US" sz="1400" baseline="-25000" dirty="0">
                <a:latin typeface="Arial Unicode MS" pitchFamily="34" charset="-128"/>
              </a:endParaRPr>
            </a:p>
          </p:txBody>
        </p:sp>
      </p:grpSp>
      <p:sp>
        <p:nvSpPr>
          <p:cNvPr id="43" name="Line 43"/>
          <p:cNvSpPr>
            <a:spLocks noChangeShapeType="1"/>
          </p:cNvSpPr>
          <p:nvPr/>
        </p:nvSpPr>
        <p:spPr bwMode="auto">
          <a:xfrm flipH="1">
            <a:off x="942975" y="3570311"/>
            <a:ext cx="6350" cy="473075"/>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44" name="Text Box 44"/>
          <p:cNvSpPr txBox="1">
            <a:spLocks noChangeArrowheads="1"/>
          </p:cNvSpPr>
          <p:nvPr/>
        </p:nvSpPr>
        <p:spPr bwMode="auto">
          <a:xfrm>
            <a:off x="2627313" y="5737249"/>
            <a:ext cx="782637"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279525" eaLnBrk="0" hangingPunct="0">
              <a:defRPr>
                <a:solidFill>
                  <a:schemeClr val="tx1"/>
                </a:solidFill>
                <a:latin typeface="Calibri" pitchFamily="34" charset="0"/>
                <a:cs typeface="Arial" pitchFamily="34" charset="0"/>
              </a:defRPr>
            </a:lvl1pPr>
            <a:lvl2pPr marL="742950" indent="-285750" defTabSz="1279525" eaLnBrk="0" hangingPunct="0">
              <a:defRPr>
                <a:solidFill>
                  <a:schemeClr val="tx1"/>
                </a:solidFill>
                <a:latin typeface="Calibri" pitchFamily="34" charset="0"/>
                <a:cs typeface="Arial" pitchFamily="34" charset="0"/>
              </a:defRPr>
            </a:lvl2pPr>
            <a:lvl3pPr marL="1143000" indent="-228600" defTabSz="1279525" eaLnBrk="0" hangingPunct="0">
              <a:defRPr>
                <a:solidFill>
                  <a:schemeClr val="tx1"/>
                </a:solidFill>
                <a:latin typeface="Calibri" pitchFamily="34" charset="0"/>
                <a:cs typeface="Arial" pitchFamily="34" charset="0"/>
              </a:defRPr>
            </a:lvl3pPr>
            <a:lvl4pPr marL="1600200" indent="-228600" defTabSz="1279525" eaLnBrk="0" hangingPunct="0">
              <a:defRPr>
                <a:solidFill>
                  <a:schemeClr val="tx1"/>
                </a:solidFill>
                <a:latin typeface="Calibri" pitchFamily="34" charset="0"/>
                <a:cs typeface="Arial" pitchFamily="34" charset="0"/>
              </a:defRPr>
            </a:lvl4pPr>
            <a:lvl5pPr marL="2057400" indent="-228600" defTabSz="1279525" eaLnBrk="0" hangingPunct="0">
              <a:defRPr>
                <a:solidFill>
                  <a:schemeClr val="tx1"/>
                </a:solidFill>
                <a:latin typeface="Calibri" pitchFamily="34" charset="0"/>
                <a:cs typeface="Arial" pitchFamily="34" charset="0"/>
              </a:defRPr>
            </a:lvl5pPr>
            <a:lvl6pPr marL="2514600" indent="-228600" defTabSz="12795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12795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12795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1279525"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pPr>
            <a:r>
              <a:rPr lang="en-AU" sz="1200" dirty="0">
                <a:solidFill>
                  <a:schemeClr val="bg1"/>
                </a:solidFill>
                <a:latin typeface="Arial Black" pitchFamily="34" charset="0"/>
              </a:rPr>
              <a:t>Coal</a:t>
            </a:r>
            <a:endParaRPr lang="en-US" sz="1200" dirty="0">
              <a:solidFill>
                <a:schemeClr val="bg1"/>
              </a:solidFill>
              <a:latin typeface="Arial Black" pitchFamily="34" charset="0"/>
            </a:endParaRPr>
          </a:p>
        </p:txBody>
      </p:sp>
      <p:sp>
        <p:nvSpPr>
          <p:cNvPr id="45" name="Freeform 45"/>
          <p:cNvSpPr>
            <a:spLocks/>
          </p:cNvSpPr>
          <p:nvPr/>
        </p:nvSpPr>
        <p:spPr bwMode="auto">
          <a:xfrm>
            <a:off x="3284538" y="4902224"/>
            <a:ext cx="882650" cy="466725"/>
          </a:xfrm>
          <a:custGeom>
            <a:avLst/>
            <a:gdLst>
              <a:gd name="T0" fmla="*/ 2147483647 w 779"/>
              <a:gd name="T1" fmla="*/ 2147483647 h 642"/>
              <a:gd name="T2" fmla="*/ 2147483647 w 779"/>
              <a:gd name="T3" fmla="*/ 2147483647 h 642"/>
              <a:gd name="T4" fmla="*/ 0 w 779"/>
              <a:gd name="T5" fmla="*/ 2147483647 h 642"/>
              <a:gd name="T6" fmla="*/ 0 60000 65536"/>
              <a:gd name="T7" fmla="*/ 0 60000 65536"/>
              <a:gd name="T8" fmla="*/ 0 60000 65536"/>
            </a:gdLst>
            <a:ahLst/>
            <a:cxnLst>
              <a:cxn ang="T6">
                <a:pos x="T0" y="T1"/>
              </a:cxn>
              <a:cxn ang="T7">
                <a:pos x="T2" y="T3"/>
              </a:cxn>
              <a:cxn ang="T8">
                <a:pos x="T4" y="T5"/>
              </a:cxn>
            </a:cxnLst>
            <a:rect l="0" t="0" r="r" b="b"/>
            <a:pathLst>
              <a:path w="779" h="642">
                <a:moveTo>
                  <a:pt x="779" y="642"/>
                </a:moveTo>
                <a:cubicBezTo>
                  <a:pt x="779" y="439"/>
                  <a:pt x="732" y="128"/>
                  <a:pt x="432" y="64"/>
                </a:cubicBezTo>
                <a:cubicBezTo>
                  <a:pt x="132" y="0"/>
                  <a:pt x="45" y="257"/>
                  <a:pt x="0" y="291"/>
                </a:cubicBezTo>
              </a:path>
            </a:pathLst>
          </a:custGeom>
          <a:noFill/>
          <a:ln w="508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46" name="Freeform 46"/>
          <p:cNvSpPr>
            <a:spLocks/>
          </p:cNvSpPr>
          <p:nvPr/>
        </p:nvSpPr>
        <p:spPr bwMode="auto">
          <a:xfrm>
            <a:off x="3965575" y="4995886"/>
            <a:ext cx="800100" cy="298450"/>
          </a:xfrm>
          <a:custGeom>
            <a:avLst/>
            <a:gdLst>
              <a:gd name="T0" fmla="*/ 2147483647 w 705"/>
              <a:gd name="T1" fmla="*/ 2147483647 h 409"/>
              <a:gd name="T2" fmla="*/ 2147483647 w 705"/>
              <a:gd name="T3" fmla="*/ 2147483647 h 409"/>
              <a:gd name="T4" fmla="*/ 0 w 705"/>
              <a:gd name="T5" fmla="*/ 0 h 409"/>
              <a:gd name="T6" fmla="*/ 0 60000 65536"/>
              <a:gd name="T7" fmla="*/ 0 60000 65536"/>
              <a:gd name="T8" fmla="*/ 0 60000 65536"/>
            </a:gdLst>
            <a:ahLst/>
            <a:cxnLst>
              <a:cxn ang="T6">
                <a:pos x="T0" y="T1"/>
              </a:cxn>
              <a:cxn ang="T7">
                <a:pos x="T2" y="T3"/>
              </a:cxn>
              <a:cxn ang="T8">
                <a:pos x="T4" y="T5"/>
              </a:cxn>
            </a:cxnLst>
            <a:rect l="0" t="0" r="r" b="b"/>
            <a:pathLst>
              <a:path w="705" h="409">
                <a:moveTo>
                  <a:pt x="705" y="409"/>
                </a:moveTo>
                <a:cubicBezTo>
                  <a:pt x="651" y="370"/>
                  <a:pt x="500" y="244"/>
                  <a:pt x="382" y="176"/>
                </a:cubicBezTo>
                <a:cubicBezTo>
                  <a:pt x="264" y="108"/>
                  <a:pt x="80" y="37"/>
                  <a:pt x="0" y="0"/>
                </a:cubicBezTo>
              </a:path>
            </a:pathLst>
          </a:custGeom>
          <a:noFill/>
          <a:ln w="508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grpSp>
        <p:nvGrpSpPr>
          <p:cNvPr id="47" name="Group 47"/>
          <p:cNvGrpSpPr>
            <a:grpSpLocks/>
          </p:cNvGrpSpPr>
          <p:nvPr/>
        </p:nvGrpSpPr>
        <p:grpSpPr bwMode="auto">
          <a:xfrm>
            <a:off x="4498975" y="3843361"/>
            <a:ext cx="1277938" cy="719138"/>
            <a:chOff x="130" y="2526"/>
            <a:chExt cx="703" cy="537"/>
          </a:xfrm>
        </p:grpSpPr>
        <p:pic>
          <p:nvPicPr>
            <p:cNvPr id="48" name="Picture 48" descr="Clou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0" y="2526"/>
              <a:ext cx="655"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49"/>
            <p:cNvSpPr txBox="1">
              <a:spLocks noChangeArrowheads="1"/>
            </p:cNvSpPr>
            <p:nvPr/>
          </p:nvSpPr>
          <p:spPr bwMode="auto">
            <a:xfrm>
              <a:off x="327" y="2677"/>
              <a:ext cx="5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8016" tIns="64008" rIns="128016" bIns="64008">
              <a:spAutoFit/>
            </a:bodyPr>
            <a:lstStyle>
              <a:lvl1pPr defTabSz="1279525" eaLnBrk="0" hangingPunct="0">
                <a:defRPr>
                  <a:solidFill>
                    <a:schemeClr val="tx1"/>
                  </a:solidFill>
                  <a:latin typeface="Calibri" pitchFamily="34" charset="0"/>
                  <a:cs typeface="Arial" pitchFamily="34" charset="0"/>
                </a:defRPr>
              </a:lvl1pPr>
              <a:lvl2pPr marL="742950" indent="-285750" defTabSz="1279525" eaLnBrk="0" hangingPunct="0">
                <a:defRPr>
                  <a:solidFill>
                    <a:schemeClr val="tx1"/>
                  </a:solidFill>
                  <a:latin typeface="Calibri" pitchFamily="34" charset="0"/>
                  <a:cs typeface="Arial" pitchFamily="34" charset="0"/>
                </a:defRPr>
              </a:lvl2pPr>
              <a:lvl3pPr marL="1143000" indent="-228600" defTabSz="1279525" eaLnBrk="0" hangingPunct="0">
                <a:defRPr>
                  <a:solidFill>
                    <a:schemeClr val="tx1"/>
                  </a:solidFill>
                  <a:latin typeface="Calibri" pitchFamily="34" charset="0"/>
                  <a:cs typeface="Arial" pitchFamily="34" charset="0"/>
                </a:defRPr>
              </a:lvl3pPr>
              <a:lvl4pPr marL="1600200" indent="-228600" defTabSz="1279525" eaLnBrk="0" hangingPunct="0">
                <a:defRPr>
                  <a:solidFill>
                    <a:schemeClr val="tx1"/>
                  </a:solidFill>
                  <a:latin typeface="Calibri" pitchFamily="34" charset="0"/>
                  <a:cs typeface="Arial" pitchFamily="34" charset="0"/>
                </a:defRPr>
              </a:lvl4pPr>
              <a:lvl5pPr marL="2057400" indent="-228600" defTabSz="1279525" eaLnBrk="0" hangingPunct="0">
                <a:defRPr>
                  <a:solidFill>
                    <a:schemeClr val="tx1"/>
                  </a:solidFill>
                  <a:latin typeface="Calibri" pitchFamily="34" charset="0"/>
                  <a:cs typeface="Arial" pitchFamily="34" charset="0"/>
                </a:defRPr>
              </a:lvl5pPr>
              <a:lvl6pPr marL="2514600" indent="-228600" defTabSz="12795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12795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12795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1279525"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AU" sz="1200" dirty="0">
                  <a:latin typeface="Arial Unicode MS" pitchFamily="34" charset="-128"/>
                </a:rPr>
                <a:t>CO</a:t>
              </a:r>
              <a:r>
                <a:rPr lang="en-AU" sz="1200" baseline="-25000" dirty="0">
                  <a:latin typeface="Arial Unicode MS" pitchFamily="34" charset="-128"/>
                </a:rPr>
                <a:t>2</a:t>
              </a:r>
              <a:endParaRPr lang="en-US" sz="1200" baseline="-25000" dirty="0">
                <a:latin typeface="Arial Unicode MS" pitchFamily="34" charset="-128"/>
              </a:endParaRPr>
            </a:p>
          </p:txBody>
        </p:sp>
      </p:grpSp>
      <p:sp>
        <p:nvSpPr>
          <p:cNvPr id="50" name="Freeform 50"/>
          <p:cNvSpPr>
            <a:spLocks/>
          </p:cNvSpPr>
          <p:nvPr/>
        </p:nvSpPr>
        <p:spPr bwMode="auto">
          <a:xfrm rot="10800000">
            <a:off x="5192713" y="5051449"/>
            <a:ext cx="1176337" cy="606425"/>
          </a:xfrm>
          <a:custGeom>
            <a:avLst/>
            <a:gdLst>
              <a:gd name="T0" fmla="*/ 2147483647 w 803"/>
              <a:gd name="T1" fmla="*/ 2147483647 h 834"/>
              <a:gd name="T2" fmla="*/ 2147483647 w 803"/>
              <a:gd name="T3" fmla="*/ 2147483647 h 834"/>
              <a:gd name="T4" fmla="*/ 2147483647 w 803"/>
              <a:gd name="T5" fmla="*/ 2147483647 h 834"/>
              <a:gd name="T6" fmla="*/ 2147483647 w 803"/>
              <a:gd name="T7" fmla="*/ 2147483647 h 834"/>
              <a:gd name="T8" fmla="*/ 2147483647 w 803"/>
              <a:gd name="T9" fmla="*/ 2147483647 h 834"/>
              <a:gd name="T10" fmla="*/ 0 w 803"/>
              <a:gd name="T11" fmla="*/ 2147483647 h 8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3" h="834">
                <a:moveTo>
                  <a:pt x="30" y="220"/>
                </a:moveTo>
                <a:cubicBezTo>
                  <a:pt x="98" y="84"/>
                  <a:pt x="212" y="0"/>
                  <a:pt x="409" y="8"/>
                </a:cubicBezTo>
                <a:cubicBezTo>
                  <a:pt x="606" y="16"/>
                  <a:pt x="727" y="160"/>
                  <a:pt x="773" y="281"/>
                </a:cubicBezTo>
                <a:cubicBezTo>
                  <a:pt x="803" y="417"/>
                  <a:pt x="745" y="611"/>
                  <a:pt x="644" y="683"/>
                </a:cubicBezTo>
                <a:cubicBezTo>
                  <a:pt x="543" y="755"/>
                  <a:pt x="409" y="834"/>
                  <a:pt x="220" y="751"/>
                </a:cubicBezTo>
                <a:cubicBezTo>
                  <a:pt x="31" y="668"/>
                  <a:pt x="46" y="553"/>
                  <a:pt x="0" y="501"/>
                </a:cubicBezTo>
              </a:path>
            </a:pathLst>
          </a:custGeom>
          <a:noFill/>
          <a:ln w="50800">
            <a:solidFill>
              <a:srgbClr val="00FF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51" name="Line 51"/>
          <p:cNvSpPr>
            <a:spLocks noChangeShapeType="1"/>
          </p:cNvSpPr>
          <p:nvPr/>
        </p:nvSpPr>
        <p:spPr bwMode="auto">
          <a:xfrm flipH="1" flipV="1">
            <a:off x="5484813" y="5513411"/>
            <a:ext cx="908050" cy="1588"/>
          </a:xfrm>
          <a:prstGeom prst="line">
            <a:avLst/>
          </a:prstGeom>
          <a:noFill/>
          <a:ln w="50800">
            <a:solidFill>
              <a:srgbClr val="FFCC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52" name="Line 53"/>
          <p:cNvSpPr>
            <a:spLocks noChangeShapeType="1"/>
          </p:cNvSpPr>
          <p:nvPr/>
        </p:nvSpPr>
        <p:spPr bwMode="auto">
          <a:xfrm flipH="1" flipV="1">
            <a:off x="1090613" y="5272111"/>
            <a:ext cx="266700" cy="122238"/>
          </a:xfrm>
          <a:prstGeom prst="line">
            <a:avLst/>
          </a:prstGeom>
          <a:noFill/>
          <a:ln w="57150">
            <a:solidFill>
              <a:srgbClr val="FFCC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grpSp>
        <p:nvGrpSpPr>
          <p:cNvPr id="53" name="Group 54"/>
          <p:cNvGrpSpPr>
            <a:grpSpLocks/>
          </p:cNvGrpSpPr>
          <p:nvPr/>
        </p:nvGrpSpPr>
        <p:grpSpPr bwMode="auto">
          <a:xfrm>
            <a:off x="217488" y="2909911"/>
            <a:ext cx="1349375" cy="636588"/>
            <a:chOff x="4362" y="1556"/>
            <a:chExt cx="850" cy="401"/>
          </a:xfrm>
        </p:grpSpPr>
        <p:pic>
          <p:nvPicPr>
            <p:cNvPr id="54" name="Picture 55" descr="Clou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62" y="1556"/>
              <a:ext cx="850"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56"/>
            <p:cNvSpPr txBox="1">
              <a:spLocks noChangeArrowheads="1"/>
            </p:cNvSpPr>
            <p:nvPr/>
          </p:nvSpPr>
          <p:spPr bwMode="auto">
            <a:xfrm>
              <a:off x="4697" y="1630"/>
              <a:ext cx="410"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8016" tIns="64008" rIns="128016" bIns="64008">
              <a:spAutoFit/>
            </a:bodyPr>
            <a:lstStyle>
              <a:lvl1pPr defTabSz="1279525" eaLnBrk="0" hangingPunct="0">
                <a:defRPr>
                  <a:solidFill>
                    <a:schemeClr val="tx1"/>
                  </a:solidFill>
                  <a:latin typeface="Calibri" pitchFamily="34" charset="0"/>
                  <a:cs typeface="Arial" pitchFamily="34" charset="0"/>
                </a:defRPr>
              </a:lvl1pPr>
              <a:lvl2pPr marL="742950" indent="-285750" defTabSz="1279525" eaLnBrk="0" hangingPunct="0">
                <a:defRPr>
                  <a:solidFill>
                    <a:schemeClr val="tx1"/>
                  </a:solidFill>
                  <a:latin typeface="Calibri" pitchFamily="34" charset="0"/>
                  <a:cs typeface="Arial" pitchFamily="34" charset="0"/>
                </a:defRPr>
              </a:lvl2pPr>
              <a:lvl3pPr marL="1143000" indent="-228600" defTabSz="1279525" eaLnBrk="0" hangingPunct="0">
                <a:defRPr>
                  <a:solidFill>
                    <a:schemeClr val="tx1"/>
                  </a:solidFill>
                  <a:latin typeface="Calibri" pitchFamily="34" charset="0"/>
                  <a:cs typeface="Arial" pitchFamily="34" charset="0"/>
                </a:defRPr>
              </a:lvl3pPr>
              <a:lvl4pPr marL="1600200" indent="-228600" defTabSz="1279525" eaLnBrk="0" hangingPunct="0">
                <a:defRPr>
                  <a:solidFill>
                    <a:schemeClr val="tx1"/>
                  </a:solidFill>
                  <a:latin typeface="Calibri" pitchFamily="34" charset="0"/>
                  <a:cs typeface="Arial" pitchFamily="34" charset="0"/>
                </a:defRPr>
              </a:lvl4pPr>
              <a:lvl5pPr marL="2057400" indent="-228600" defTabSz="1279525" eaLnBrk="0" hangingPunct="0">
                <a:defRPr>
                  <a:solidFill>
                    <a:schemeClr val="tx1"/>
                  </a:solidFill>
                  <a:latin typeface="Calibri" pitchFamily="34" charset="0"/>
                  <a:cs typeface="Arial" pitchFamily="34" charset="0"/>
                </a:defRPr>
              </a:lvl5pPr>
              <a:lvl6pPr marL="2514600" indent="-228600" defTabSz="12795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12795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12795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1279525"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AU" sz="1400" dirty="0">
                  <a:latin typeface="Arial Unicode MS" pitchFamily="34" charset="-128"/>
                </a:rPr>
                <a:t>CO</a:t>
              </a:r>
              <a:r>
                <a:rPr lang="en-AU" sz="1400" baseline="-25000" dirty="0">
                  <a:latin typeface="Arial Unicode MS" pitchFamily="34" charset="-128"/>
                </a:rPr>
                <a:t>2</a:t>
              </a:r>
              <a:endParaRPr lang="en-US" sz="1400" baseline="-25000" dirty="0">
                <a:latin typeface="Arial Unicode MS" pitchFamily="34" charset="-128"/>
              </a:endParaRPr>
            </a:p>
          </p:txBody>
        </p:sp>
      </p:grpSp>
      <p:grpSp>
        <p:nvGrpSpPr>
          <p:cNvPr id="56" name="Group 57"/>
          <p:cNvGrpSpPr>
            <a:grpSpLocks/>
          </p:cNvGrpSpPr>
          <p:nvPr/>
        </p:nvGrpSpPr>
        <p:grpSpPr bwMode="auto">
          <a:xfrm>
            <a:off x="2225675" y="3671911"/>
            <a:ext cx="1349375" cy="636588"/>
            <a:chOff x="4362" y="1556"/>
            <a:chExt cx="850" cy="401"/>
          </a:xfrm>
        </p:grpSpPr>
        <p:pic>
          <p:nvPicPr>
            <p:cNvPr id="57" name="Picture 58" descr="Clou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62" y="1556"/>
              <a:ext cx="850"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 Box 59"/>
            <p:cNvSpPr txBox="1">
              <a:spLocks noChangeArrowheads="1"/>
            </p:cNvSpPr>
            <p:nvPr/>
          </p:nvSpPr>
          <p:spPr bwMode="auto">
            <a:xfrm>
              <a:off x="4697" y="1630"/>
              <a:ext cx="410"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8016" tIns="64008" rIns="128016" bIns="64008">
              <a:spAutoFit/>
            </a:bodyPr>
            <a:lstStyle>
              <a:lvl1pPr defTabSz="1279525" eaLnBrk="0" hangingPunct="0">
                <a:defRPr>
                  <a:solidFill>
                    <a:schemeClr val="tx1"/>
                  </a:solidFill>
                  <a:latin typeface="Calibri" pitchFamily="34" charset="0"/>
                  <a:cs typeface="Arial" pitchFamily="34" charset="0"/>
                </a:defRPr>
              </a:lvl1pPr>
              <a:lvl2pPr marL="742950" indent="-285750" defTabSz="1279525" eaLnBrk="0" hangingPunct="0">
                <a:defRPr>
                  <a:solidFill>
                    <a:schemeClr val="tx1"/>
                  </a:solidFill>
                  <a:latin typeface="Calibri" pitchFamily="34" charset="0"/>
                  <a:cs typeface="Arial" pitchFamily="34" charset="0"/>
                </a:defRPr>
              </a:lvl2pPr>
              <a:lvl3pPr marL="1143000" indent="-228600" defTabSz="1279525" eaLnBrk="0" hangingPunct="0">
                <a:defRPr>
                  <a:solidFill>
                    <a:schemeClr val="tx1"/>
                  </a:solidFill>
                  <a:latin typeface="Calibri" pitchFamily="34" charset="0"/>
                  <a:cs typeface="Arial" pitchFamily="34" charset="0"/>
                </a:defRPr>
              </a:lvl3pPr>
              <a:lvl4pPr marL="1600200" indent="-228600" defTabSz="1279525" eaLnBrk="0" hangingPunct="0">
                <a:defRPr>
                  <a:solidFill>
                    <a:schemeClr val="tx1"/>
                  </a:solidFill>
                  <a:latin typeface="Calibri" pitchFamily="34" charset="0"/>
                  <a:cs typeface="Arial" pitchFamily="34" charset="0"/>
                </a:defRPr>
              </a:lvl4pPr>
              <a:lvl5pPr marL="2057400" indent="-228600" defTabSz="1279525" eaLnBrk="0" hangingPunct="0">
                <a:defRPr>
                  <a:solidFill>
                    <a:schemeClr val="tx1"/>
                  </a:solidFill>
                  <a:latin typeface="Calibri" pitchFamily="34" charset="0"/>
                  <a:cs typeface="Arial" pitchFamily="34" charset="0"/>
                </a:defRPr>
              </a:lvl5pPr>
              <a:lvl6pPr marL="2514600" indent="-228600" defTabSz="12795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12795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12795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1279525"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AU" sz="1400" dirty="0">
                  <a:latin typeface="Arial Unicode MS" pitchFamily="34" charset="-128"/>
                </a:rPr>
                <a:t>CO</a:t>
              </a:r>
              <a:r>
                <a:rPr lang="en-AU" sz="1400" baseline="-25000" dirty="0">
                  <a:latin typeface="Arial Unicode MS" pitchFamily="34" charset="-128"/>
                </a:rPr>
                <a:t>2</a:t>
              </a:r>
              <a:endParaRPr lang="en-US" sz="1400" baseline="-25000" dirty="0">
                <a:latin typeface="Arial Unicode MS" pitchFamily="34" charset="-128"/>
              </a:endParaRPr>
            </a:p>
          </p:txBody>
        </p:sp>
      </p:grpSp>
      <p:sp>
        <p:nvSpPr>
          <p:cNvPr id="59" name="Line 60"/>
          <p:cNvSpPr>
            <a:spLocks noChangeShapeType="1"/>
          </p:cNvSpPr>
          <p:nvPr/>
        </p:nvSpPr>
        <p:spPr bwMode="auto">
          <a:xfrm>
            <a:off x="5318125" y="4549799"/>
            <a:ext cx="215900" cy="231775"/>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60" name="Line 61"/>
          <p:cNvSpPr>
            <a:spLocks noChangeShapeType="1"/>
          </p:cNvSpPr>
          <p:nvPr/>
        </p:nvSpPr>
        <p:spPr bwMode="auto">
          <a:xfrm flipV="1">
            <a:off x="2981325" y="4292624"/>
            <a:ext cx="3175" cy="471487"/>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61" name="Text Box 62"/>
          <p:cNvSpPr txBox="1">
            <a:spLocks noChangeArrowheads="1"/>
          </p:cNvSpPr>
          <p:nvPr/>
        </p:nvSpPr>
        <p:spPr bwMode="auto">
          <a:xfrm>
            <a:off x="331238" y="718829"/>
            <a:ext cx="3425792" cy="20313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dirty="0"/>
              <a:t>Inputs:</a:t>
            </a:r>
          </a:p>
          <a:p>
            <a:pPr eaLnBrk="1" hangingPunct="1"/>
            <a:r>
              <a:rPr lang="en-US" dirty="0"/>
              <a:t>Atmospheric or industrial CO</a:t>
            </a:r>
            <a:r>
              <a:rPr lang="en-US" baseline="-25000" dirty="0"/>
              <a:t>2</a:t>
            </a:r>
            <a:r>
              <a:rPr lang="en-US" dirty="0"/>
              <a:t>,</a:t>
            </a:r>
            <a:br>
              <a:rPr lang="en-US" dirty="0"/>
            </a:br>
            <a:r>
              <a:rPr lang="en-US" dirty="0"/>
              <a:t>brines (e.g. de-sal and process waste water, other wastes</a:t>
            </a:r>
          </a:p>
          <a:p>
            <a:pPr eaLnBrk="1" hangingPunct="1"/>
            <a:r>
              <a:rPr lang="en-US" dirty="0"/>
              <a:t>Outputs:</a:t>
            </a:r>
          </a:p>
          <a:p>
            <a:pPr eaLnBrk="1" hangingPunct="1"/>
            <a:r>
              <a:rPr lang="en-US" dirty="0"/>
              <a:t>Carbonate building materials, NH</a:t>
            </a:r>
            <a:r>
              <a:rPr lang="en-US" baseline="-25000" dirty="0"/>
              <a:t>4</a:t>
            </a:r>
            <a:r>
              <a:rPr lang="en-US" dirty="0"/>
              <a:t>Cl, fresher water.</a:t>
            </a:r>
          </a:p>
        </p:txBody>
      </p:sp>
      <p:sp>
        <p:nvSpPr>
          <p:cNvPr id="62" name="Line 63"/>
          <p:cNvSpPr>
            <a:spLocks noChangeShapeType="1"/>
          </p:cNvSpPr>
          <p:nvPr/>
        </p:nvSpPr>
        <p:spPr bwMode="auto">
          <a:xfrm flipH="1" flipV="1">
            <a:off x="222250" y="6070624"/>
            <a:ext cx="214313" cy="9525"/>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63" name="Line 64"/>
          <p:cNvSpPr>
            <a:spLocks noChangeShapeType="1"/>
          </p:cNvSpPr>
          <p:nvPr/>
        </p:nvSpPr>
        <p:spPr bwMode="auto">
          <a:xfrm flipH="1" flipV="1">
            <a:off x="219075" y="6259536"/>
            <a:ext cx="214313" cy="9525"/>
          </a:xfrm>
          <a:prstGeom prst="line">
            <a:avLst/>
          </a:prstGeom>
          <a:noFill/>
          <a:ln w="50800">
            <a:solidFill>
              <a:srgbClr val="FFCC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64" name="Text Box 65"/>
          <p:cNvSpPr txBox="1">
            <a:spLocks noChangeArrowheads="1"/>
          </p:cNvSpPr>
          <p:nvPr/>
        </p:nvSpPr>
        <p:spPr bwMode="auto">
          <a:xfrm>
            <a:off x="549275" y="5929336"/>
            <a:ext cx="243205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200" dirty="0"/>
              <a:t>Carbon or carbon compounds</a:t>
            </a:r>
            <a:br>
              <a:rPr lang="en-US" sz="1200" dirty="0"/>
            </a:br>
            <a:r>
              <a:rPr lang="en-US" sz="1200" dirty="0"/>
              <a:t>Magnesium compounds</a:t>
            </a:r>
          </a:p>
        </p:txBody>
      </p:sp>
      <p:sp>
        <p:nvSpPr>
          <p:cNvPr id="65" name="Text Box 66"/>
          <p:cNvSpPr txBox="1">
            <a:spLocks noChangeArrowheads="1"/>
          </p:cNvSpPr>
          <p:nvPr/>
        </p:nvSpPr>
        <p:spPr bwMode="auto">
          <a:xfrm>
            <a:off x="7964454" y="5626064"/>
            <a:ext cx="1023037"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200" dirty="0"/>
              <a:t>1.29 gm/l Mg</a:t>
            </a:r>
            <a:br>
              <a:rPr lang="en-US" sz="1200" dirty="0"/>
            </a:br>
            <a:r>
              <a:rPr lang="en-US" sz="1200" dirty="0"/>
              <a:t>.412 gm/l Ca</a:t>
            </a:r>
          </a:p>
        </p:txBody>
      </p:sp>
      <p:sp>
        <p:nvSpPr>
          <p:cNvPr id="66" name="Text Box 67"/>
          <p:cNvSpPr txBox="1">
            <a:spLocks noChangeArrowheads="1"/>
          </p:cNvSpPr>
          <p:nvPr/>
        </p:nvSpPr>
        <p:spPr bwMode="auto">
          <a:xfrm>
            <a:off x="3717925" y="1150134"/>
            <a:ext cx="4000500" cy="1323439"/>
          </a:xfrm>
          <a:prstGeom prst="rect">
            <a:avLst/>
          </a:prstGeom>
          <a:solidFill>
            <a:srgbClr val="FFFF99"/>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AU" sz="1600" dirty="0">
                <a:solidFill>
                  <a:srgbClr val="000000"/>
                </a:solidFill>
              </a:rPr>
              <a:t>Gaia Engineering </a:t>
            </a:r>
            <a:r>
              <a:rPr lang="en-AU" sz="1600" dirty="0" smtClean="0">
                <a:solidFill>
                  <a:srgbClr val="000000"/>
                </a:solidFill>
              </a:rPr>
              <a:t>is an industrial ecology that delivers </a:t>
            </a:r>
            <a:r>
              <a:rPr lang="en-AU" sz="1600" dirty="0">
                <a:solidFill>
                  <a:srgbClr val="000000"/>
                </a:solidFill>
              </a:rPr>
              <a:t>profitable outcomes whilst reversing underlying undesirable moleconomic flows from other less </a:t>
            </a:r>
            <a:r>
              <a:rPr lang="en-AU" sz="1600" dirty="0" smtClean="0">
                <a:solidFill>
                  <a:srgbClr val="000000"/>
                </a:solidFill>
              </a:rPr>
              <a:t>sustainable carbon emitting processes.</a:t>
            </a:r>
            <a:endParaRPr lang="en-US" sz="1600" dirty="0">
              <a:solidFill>
                <a:srgbClr val="000000"/>
              </a:solidFill>
            </a:endParaRPr>
          </a:p>
        </p:txBody>
      </p:sp>
      <p:pic>
        <p:nvPicPr>
          <p:cNvPr id="67" name="Picture 68" descr="GreensolsBuildingsBrow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58013" y="5192736"/>
            <a:ext cx="5238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Freeform 70"/>
          <p:cNvSpPr>
            <a:spLocks/>
          </p:cNvSpPr>
          <p:nvPr/>
        </p:nvSpPr>
        <p:spPr bwMode="auto">
          <a:xfrm>
            <a:off x="1277938" y="3070249"/>
            <a:ext cx="5907087" cy="2235200"/>
          </a:xfrm>
          <a:custGeom>
            <a:avLst/>
            <a:gdLst>
              <a:gd name="T0" fmla="*/ 2147483647 w 3721"/>
              <a:gd name="T1" fmla="*/ 2147483647 h 1408"/>
              <a:gd name="T2" fmla="*/ 2147483647 w 3721"/>
              <a:gd name="T3" fmla="*/ 2147483647 h 1408"/>
              <a:gd name="T4" fmla="*/ 2147483647 w 3721"/>
              <a:gd name="T5" fmla="*/ 2147483647 h 1408"/>
              <a:gd name="T6" fmla="*/ 2147483647 w 3721"/>
              <a:gd name="T7" fmla="*/ 2147483647 h 1408"/>
              <a:gd name="T8" fmla="*/ 2147483647 w 3721"/>
              <a:gd name="T9" fmla="*/ 2147483647 h 1408"/>
              <a:gd name="T10" fmla="*/ 2147483647 w 3721"/>
              <a:gd name="T11" fmla="*/ 2147483647 h 1408"/>
              <a:gd name="T12" fmla="*/ 0 w 3721"/>
              <a:gd name="T13" fmla="*/ 2147483647 h 14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21" h="1408">
                <a:moveTo>
                  <a:pt x="3721" y="1408"/>
                </a:moveTo>
                <a:cubicBezTo>
                  <a:pt x="3652" y="1283"/>
                  <a:pt x="3471" y="858"/>
                  <a:pt x="3309" y="658"/>
                </a:cubicBezTo>
                <a:cubicBezTo>
                  <a:pt x="3217" y="530"/>
                  <a:pt x="2871" y="265"/>
                  <a:pt x="2752" y="210"/>
                </a:cubicBezTo>
                <a:cubicBezTo>
                  <a:pt x="2633" y="155"/>
                  <a:pt x="2286" y="36"/>
                  <a:pt x="1920" y="18"/>
                </a:cubicBezTo>
                <a:cubicBezTo>
                  <a:pt x="1554" y="0"/>
                  <a:pt x="1257" y="41"/>
                  <a:pt x="1033" y="73"/>
                </a:cubicBezTo>
                <a:cubicBezTo>
                  <a:pt x="809" y="105"/>
                  <a:pt x="539" y="246"/>
                  <a:pt x="411" y="347"/>
                </a:cubicBezTo>
                <a:cubicBezTo>
                  <a:pt x="283" y="448"/>
                  <a:pt x="86" y="673"/>
                  <a:pt x="0" y="759"/>
                </a:cubicBezTo>
              </a:path>
            </a:pathLst>
          </a:custGeom>
          <a:noFill/>
          <a:ln w="63500" cap="flat" cmpd="sng">
            <a:solidFill>
              <a:srgbClr val="FFCC99"/>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69" name="Text Box 71"/>
          <p:cNvSpPr txBox="1">
            <a:spLocks noChangeArrowheads="1"/>
          </p:cNvSpPr>
          <p:nvPr/>
        </p:nvSpPr>
        <p:spPr bwMode="auto">
          <a:xfrm>
            <a:off x="2836863" y="2760686"/>
            <a:ext cx="3255962"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8016" tIns="64008" rIns="128016" bIns="64008">
            <a:spAutoFit/>
          </a:bodyPr>
          <a:lstStyle>
            <a:lvl1pPr defTabSz="1279525" eaLnBrk="0" hangingPunct="0">
              <a:defRPr>
                <a:solidFill>
                  <a:schemeClr val="tx1"/>
                </a:solidFill>
                <a:latin typeface="Calibri" pitchFamily="34" charset="0"/>
                <a:cs typeface="Arial" pitchFamily="34" charset="0"/>
              </a:defRPr>
            </a:lvl1pPr>
            <a:lvl2pPr marL="742950" indent="-285750" defTabSz="1279525" eaLnBrk="0" hangingPunct="0">
              <a:defRPr>
                <a:solidFill>
                  <a:schemeClr val="tx1"/>
                </a:solidFill>
                <a:latin typeface="Calibri" pitchFamily="34" charset="0"/>
                <a:cs typeface="Arial" pitchFamily="34" charset="0"/>
              </a:defRPr>
            </a:lvl2pPr>
            <a:lvl3pPr marL="1143000" indent="-228600" defTabSz="1279525" eaLnBrk="0" hangingPunct="0">
              <a:defRPr>
                <a:solidFill>
                  <a:schemeClr val="tx1"/>
                </a:solidFill>
                <a:latin typeface="Calibri" pitchFamily="34" charset="0"/>
                <a:cs typeface="Arial" pitchFamily="34" charset="0"/>
              </a:defRPr>
            </a:lvl3pPr>
            <a:lvl4pPr marL="1600200" indent="-228600" defTabSz="1279525" eaLnBrk="0" hangingPunct="0">
              <a:defRPr>
                <a:solidFill>
                  <a:schemeClr val="tx1"/>
                </a:solidFill>
                <a:latin typeface="Calibri" pitchFamily="34" charset="0"/>
                <a:cs typeface="Arial" pitchFamily="34" charset="0"/>
              </a:defRPr>
            </a:lvl4pPr>
            <a:lvl5pPr marL="2057400" indent="-228600" defTabSz="1279525" eaLnBrk="0" hangingPunct="0">
              <a:defRPr>
                <a:solidFill>
                  <a:schemeClr val="tx1"/>
                </a:solidFill>
                <a:latin typeface="Calibri" pitchFamily="34" charset="0"/>
                <a:cs typeface="Arial" pitchFamily="34" charset="0"/>
              </a:defRPr>
            </a:lvl5pPr>
            <a:lvl6pPr marL="2514600" indent="-228600" defTabSz="12795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12795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12795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1279525"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pPr>
            <a:r>
              <a:rPr lang="en-US" sz="1400" dirty="0">
                <a:latin typeface="Arial" pitchFamily="34" charset="0"/>
              </a:rPr>
              <a:t>Carbonate building components</a:t>
            </a:r>
          </a:p>
        </p:txBody>
      </p:sp>
      <p:sp>
        <p:nvSpPr>
          <p:cNvPr id="70" name="Text Box 72"/>
          <p:cNvSpPr txBox="1">
            <a:spLocks noChangeArrowheads="1"/>
          </p:cNvSpPr>
          <p:nvPr/>
        </p:nvSpPr>
        <p:spPr bwMode="auto">
          <a:xfrm>
            <a:off x="1247775" y="4640286"/>
            <a:ext cx="16795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8016" tIns="64008" rIns="128016" bIns="64008">
            <a:spAutoFit/>
          </a:bodyPr>
          <a:lstStyle>
            <a:lvl1pPr defTabSz="1279525" eaLnBrk="0" hangingPunct="0">
              <a:defRPr>
                <a:solidFill>
                  <a:schemeClr val="tx1"/>
                </a:solidFill>
                <a:latin typeface="Calibri" pitchFamily="34" charset="0"/>
                <a:cs typeface="Arial" pitchFamily="34" charset="0"/>
              </a:defRPr>
            </a:lvl1pPr>
            <a:lvl2pPr marL="742950" indent="-285750" defTabSz="1279525" eaLnBrk="0" hangingPunct="0">
              <a:defRPr>
                <a:solidFill>
                  <a:schemeClr val="tx1"/>
                </a:solidFill>
                <a:latin typeface="Calibri" pitchFamily="34" charset="0"/>
                <a:cs typeface="Arial" pitchFamily="34" charset="0"/>
              </a:defRPr>
            </a:lvl2pPr>
            <a:lvl3pPr marL="1143000" indent="-228600" defTabSz="1279525" eaLnBrk="0" hangingPunct="0">
              <a:defRPr>
                <a:solidFill>
                  <a:schemeClr val="tx1"/>
                </a:solidFill>
                <a:latin typeface="Calibri" pitchFamily="34" charset="0"/>
                <a:cs typeface="Arial" pitchFamily="34" charset="0"/>
              </a:defRPr>
            </a:lvl3pPr>
            <a:lvl4pPr marL="1600200" indent="-228600" defTabSz="1279525" eaLnBrk="0" hangingPunct="0">
              <a:defRPr>
                <a:solidFill>
                  <a:schemeClr val="tx1"/>
                </a:solidFill>
                <a:latin typeface="Calibri" pitchFamily="34" charset="0"/>
                <a:cs typeface="Arial" pitchFamily="34" charset="0"/>
              </a:defRPr>
            </a:lvl4pPr>
            <a:lvl5pPr marL="2057400" indent="-228600" defTabSz="1279525" eaLnBrk="0" hangingPunct="0">
              <a:defRPr>
                <a:solidFill>
                  <a:schemeClr val="tx1"/>
                </a:solidFill>
                <a:latin typeface="Calibri" pitchFamily="34" charset="0"/>
                <a:cs typeface="Arial" pitchFamily="34" charset="0"/>
              </a:defRPr>
            </a:lvl5pPr>
            <a:lvl6pPr marL="2514600" indent="-228600" defTabSz="12795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12795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12795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1279525"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pPr>
            <a:r>
              <a:rPr lang="en-US" sz="1400" dirty="0">
                <a:latin typeface="Arial" pitchFamily="34" charset="0"/>
              </a:rPr>
              <a:t>Eco-Cement</a:t>
            </a:r>
          </a:p>
        </p:txBody>
      </p:sp>
      <p:sp>
        <p:nvSpPr>
          <p:cNvPr id="71" name="Text Box 73"/>
          <p:cNvSpPr txBox="1">
            <a:spLocks noChangeArrowheads="1"/>
          </p:cNvSpPr>
          <p:nvPr/>
        </p:nvSpPr>
        <p:spPr bwMode="auto">
          <a:xfrm flipH="1">
            <a:off x="5880100" y="4027511"/>
            <a:ext cx="1420813" cy="34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8016" tIns="64008" rIns="128016" bIns="64008">
            <a:spAutoFit/>
          </a:bodyPr>
          <a:lstStyle>
            <a:lvl1pPr defTabSz="1279525" eaLnBrk="0" hangingPunct="0">
              <a:defRPr>
                <a:solidFill>
                  <a:schemeClr val="tx1"/>
                </a:solidFill>
                <a:latin typeface="Calibri" pitchFamily="34" charset="0"/>
                <a:cs typeface="Arial" pitchFamily="34" charset="0"/>
              </a:defRPr>
            </a:lvl1pPr>
            <a:lvl2pPr marL="742950" indent="-285750" defTabSz="1279525" eaLnBrk="0" hangingPunct="0">
              <a:defRPr>
                <a:solidFill>
                  <a:schemeClr val="tx1"/>
                </a:solidFill>
                <a:latin typeface="Calibri" pitchFamily="34" charset="0"/>
                <a:cs typeface="Arial" pitchFamily="34" charset="0"/>
              </a:defRPr>
            </a:lvl2pPr>
            <a:lvl3pPr marL="1143000" indent="-228600" defTabSz="1279525" eaLnBrk="0" hangingPunct="0">
              <a:defRPr>
                <a:solidFill>
                  <a:schemeClr val="tx1"/>
                </a:solidFill>
                <a:latin typeface="Calibri" pitchFamily="34" charset="0"/>
                <a:cs typeface="Arial" pitchFamily="34" charset="0"/>
              </a:defRPr>
            </a:lvl3pPr>
            <a:lvl4pPr marL="1600200" indent="-228600" defTabSz="1279525" eaLnBrk="0" hangingPunct="0">
              <a:defRPr>
                <a:solidFill>
                  <a:schemeClr val="tx1"/>
                </a:solidFill>
                <a:latin typeface="Calibri" pitchFamily="34" charset="0"/>
                <a:cs typeface="Arial" pitchFamily="34" charset="0"/>
              </a:defRPr>
            </a:lvl4pPr>
            <a:lvl5pPr marL="2057400" indent="-228600" defTabSz="1279525" eaLnBrk="0" hangingPunct="0">
              <a:defRPr>
                <a:solidFill>
                  <a:schemeClr val="tx1"/>
                </a:solidFill>
                <a:latin typeface="Calibri" pitchFamily="34" charset="0"/>
                <a:cs typeface="Arial" pitchFamily="34" charset="0"/>
              </a:defRPr>
            </a:lvl5pPr>
            <a:lvl6pPr marL="2514600" indent="-228600" defTabSz="12795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12795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12795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1279525"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pPr>
            <a:r>
              <a:rPr lang="en-US" sz="1400" dirty="0" smtClean="0">
                <a:latin typeface="Arial" pitchFamily="34" charset="0"/>
              </a:rPr>
              <a:t>Tec-Kiln</a:t>
            </a:r>
            <a:endParaRPr lang="en-US" sz="1400" dirty="0">
              <a:latin typeface="Arial" pitchFamily="34" charset="0"/>
            </a:endParaRPr>
          </a:p>
        </p:txBody>
      </p:sp>
      <p:sp>
        <p:nvSpPr>
          <p:cNvPr id="72" name="Text Box 74"/>
          <p:cNvSpPr txBox="1">
            <a:spLocks noChangeArrowheads="1"/>
          </p:cNvSpPr>
          <p:nvPr/>
        </p:nvSpPr>
        <p:spPr bwMode="auto">
          <a:xfrm>
            <a:off x="6443663" y="4848249"/>
            <a:ext cx="1757362"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8016" tIns="64008" rIns="128016" bIns="64008">
            <a:spAutoFit/>
          </a:bodyPr>
          <a:lstStyle>
            <a:lvl1pPr defTabSz="1279525" eaLnBrk="0" hangingPunct="0">
              <a:defRPr>
                <a:solidFill>
                  <a:schemeClr val="tx1"/>
                </a:solidFill>
                <a:latin typeface="Calibri" pitchFamily="34" charset="0"/>
                <a:cs typeface="Arial" pitchFamily="34" charset="0"/>
              </a:defRPr>
            </a:lvl1pPr>
            <a:lvl2pPr marL="742950" indent="-285750" defTabSz="1279525" eaLnBrk="0" hangingPunct="0">
              <a:defRPr>
                <a:solidFill>
                  <a:schemeClr val="tx1"/>
                </a:solidFill>
                <a:latin typeface="Calibri" pitchFamily="34" charset="0"/>
                <a:cs typeface="Arial" pitchFamily="34" charset="0"/>
              </a:defRPr>
            </a:lvl2pPr>
            <a:lvl3pPr marL="1143000" indent="-228600" defTabSz="1279525" eaLnBrk="0" hangingPunct="0">
              <a:defRPr>
                <a:solidFill>
                  <a:schemeClr val="tx1"/>
                </a:solidFill>
                <a:latin typeface="Calibri" pitchFamily="34" charset="0"/>
                <a:cs typeface="Arial" pitchFamily="34" charset="0"/>
              </a:defRPr>
            </a:lvl3pPr>
            <a:lvl4pPr marL="1600200" indent="-228600" defTabSz="1279525" eaLnBrk="0" hangingPunct="0">
              <a:defRPr>
                <a:solidFill>
                  <a:schemeClr val="tx1"/>
                </a:solidFill>
                <a:latin typeface="Calibri" pitchFamily="34" charset="0"/>
                <a:cs typeface="Arial" pitchFamily="34" charset="0"/>
              </a:defRPr>
            </a:lvl4pPr>
            <a:lvl5pPr marL="2057400" indent="-228600" defTabSz="1279525" eaLnBrk="0" hangingPunct="0">
              <a:defRPr>
                <a:solidFill>
                  <a:schemeClr val="tx1"/>
                </a:solidFill>
                <a:latin typeface="Calibri" pitchFamily="34" charset="0"/>
                <a:cs typeface="Arial" pitchFamily="34" charset="0"/>
              </a:defRPr>
            </a:lvl5pPr>
            <a:lvl6pPr marL="2514600" indent="-228600" defTabSz="12795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12795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12795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1279525"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pPr>
            <a:r>
              <a:rPr lang="en-US" sz="1400" dirty="0">
                <a:latin typeface="Arial" pitchFamily="34" charset="0"/>
              </a:rPr>
              <a:t>MgCO</a:t>
            </a:r>
            <a:r>
              <a:rPr lang="en-US" sz="1400" baseline="-25000" dirty="0">
                <a:latin typeface="Arial" pitchFamily="34" charset="0"/>
              </a:rPr>
              <a:t>3</a:t>
            </a:r>
            <a:r>
              <a:rPr lang="en-US" sz="1400" dirty="0">
                <a:latin typeface="Arial" pitchFamily="34" charset="0"/>
              </a:rPr>
              <a:t>.3H</a:t>
            </a:r>
            <a:r>
              <a:rPr lang="en-US" sz="1400" baseline="-25000" dirty="0">
                <a:latin typeface="Arial" pitchFamily="34" charset="0"/>
              </a:rPr>
              <a:t>2</a:t>
            </a:r>
            <a:r>
              <a:rPr lang="en-US" sz="1400" dirty="0">
                <a:latin typeface="Arial" pitchFamily="34" charset="0"/>
              </a:rPr>
              <a:t>O</a:t>
            </a:r>
            <a:endParaRPr lang="en-US" sz="1400" baseline="-25000" dirty="0">
              <a:latin typeface="Arial" pitchFamily="34" charset="0"/>
            </a:endParaRPr>
          </a:p>
        </p:txBody>
      </p:sp>
      <p:sp>
        <p:nvSpPr>
          <p:cNvPr id="73" name="Text Box 69"/>
          <p:cNvSpPr txBox="1">
            <a:spLocks noChangeArrowheads="1"/>
          </p:cNvSpPr>
          <p:nvPr/>
        </p:nvSpPr>
        <p:spPr bwMode="auto">
          <a:xfrm>
            <a:off x="5938044" y="3574169"/>
            <a:ext cx="998537" cy="34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8016" tIns="64008" rIns="128016" bIns="64008">
            <a:spAutoFit/>
          </a:bodyPr>
          <a:lstStyle>
            <a:lvl1pPr defTabSz="1279525" eaLnBrk="0" hangingPunct="0">
              <a:defRPr>
                <a:solidFill>
                  <a:schemeClr val="tx1"/>
                </a:solidFill>
                <a:latin typeface="Calibri" pitchFamily="34" charset="0"/>
                <a:cs typeface="Arial" pitchFamily="34" charset="0"/>
              </a:defRPr>
            </a:lvl1pPr>
            <a:lvl2pPr marL="742950" indent="-285750" defTabSz="1279525" eaLnBrk="0" hangingPunct="0">
              <a:defRPr>
                <a:solidFill>
                  <a:schemeClr val="tx1"/>
                </a:solidFill>
                <a:latin typeface="Calibri" pitchFamily="34" charset="0"/>
                <a:cs typeface="Arial" pitchFamily="34" charset="0"/>
              </a:defRPr>
            </a:lvl2pPr>
            <a:lvl3pPr marL="1143000" indent="-228600" defTabSz="1279525" eaLnBrk="0" hangingPunct="0">
              <a:defRPr>
                <a:solidFill>
                  <a:schemeClr val="tx1"/>
                </a:solidFill>
                <a:latin typeface="Calibri" pitchFamily="34" charset="0"/>
                <a:cs typeface="Arial" pitchFamily="34" charset="0"/>
              </a:defRPr>
            </a:lvl3pPr>
            <a:lvl4pPr marL="1600200" indent="-228600" defTabSz="1279525" eaLnBrk="0" hangingPunct="0">
              <a:defRPr>
                <a:solidFill>
                  <a:schemeClr val="tx1"/>
                </a:solidFill>
                <a:latin typeface="Calibri" pitchFamily="34" charset="0"/>
                <a:cs typeface="Arial" pitchFamily="34" charset="0"/>
              </a:defRPr>
            </a:lvl4pPr>
            <a:lvl5pPr marL="2057400" indent="-228600" defTabSz="1279525" eaLnBrk="0" hangingPunct="0">
              <a:defRPr>
                <a:solidFill>
                  <a:schemeClr val="tx1"/>
                </a:solidFill>
                <a:latin typeface="Calibri" pitchFamily="34" charset="0"/>
                <a:cs typeface="Arial" pitchFamily="34" charset="0"/>
              </a:defRPr>
            </a:lvl5pPr>
            <a:lvl6pPr marL="2514600" indent="-228600" defTabSz="12795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12795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12795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1279525"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pPr>
            <a:r>
              <a:rPr lang="en-US" sz="1400" b="1" dirty="0" err="1" smtClean="0">
                <a:latin typeface="Arial" pitchFamily="34" charset="0"/>
              </a:rPr>
              <a:t>Syncarb</a:t>
            </a:r>
            <a:endParaRPr lang="en-US" sz="1400" b="1" dirty="0">
              <a:latin typeface="Arial" pitchFamily="34" charset="0"/>
            </a:endParaRPr>
          </a:p>
        </p:txBody>
      </p:sp>
      <p:sp>
        <p:nvSpPr>
          <p:cNvPr id="74" name="Footer Placeholder 1"/>
          <p:cNvSpPr txBox="1">
            <a:spLocks/>
          </p:cNvSpPr>
          <p:nvPr/>
        </p:nvSpPr>
        <p:spPr>
          <a:xfrm>
            <a:off x="1538513" y="6516914"/>
            <a:ext cx="5529943" cy="34108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0070C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AU" smtClean="0"/>
              <a:t>www.tececo.com  www.gaiaengineering.com</a:t>
            </a:r>
            <a:endParaRPr lang="en-AU" dirty="0"/>
          </a:p>
        </p:txBody>
      </p:sp>
    </p:spTree>
    <p:extLst>
      <p:ext uri="{BB962C8B-B14F-4D97-AF65-F5344CB8AC3E}">
        <p14:creationId xmlns:p14="http://schemas.microsoft.com/office/powerpoint/2010/main" val="1839923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Syncarb</a:t>
            </a:r>
            <a:r>
              <a:rPr lang="en-AU" dirty="0" smtClean="0"/>
              <a:t> Sequestration</a:t>
            </a:r>
            <a:endParaRPr lang="en-AU" dirty="0"/>
          </a:p>
        </p:txBody>
      </p:sp>
      <p:sp>
        <p:nvSpPr>
          <p:cNvPr id="3" name="Footer Placeholder 2"/>
          <p:cNvSpPr>
            <a:spLocks noGrp="1"/>
          </p:cNvSpPr>
          <p:nvPr>
            <p:ph type="ftr" sz="quarter" idx="11"/>
          </p:nvPr>
        </p:nvSpPr>
        <p:spPr/>
        <p:txBody>
          <a:bodyPr/>
          <a:lstStyle/>
          <a:p>
            <a:r>
              <a:rPr lang="en-AU" smtClean="0"/>
              <a:t>Presentations downloadable from TecEco.com and CarbonSafe.com.  See also GaiaEngineering.com</a:t>
            </a:r>
            <a:endParaRPr lang="en-AU"/>
          </a:p>
        </p:txBody>
      </p:sp>
      <p:grpSp>
        <p:nvGrpSpPr>
          <p:cNvPr id="8" name="Group 7"/>
          <p:cNvGrpSpPr/>
          <p:nvPr/>
        </p:nvGrpSpPr>
        <p:grpSpPr>
          <a:xfrm>
            <a:off x="123093" y="788728"/>
            <a:ext cx="8906608" cy="4348586"/>
            <a:chOff x="17584" y="1166784"/>
            <a:chExt cx="9144000" cy="434858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 y="1166784"/>
              <a:ext cx="9144000" cy="4348586"/>
            </a:xfrm>
            <a:prstGeom prst="rect">
              <a:avLst/>
            </a:prstGeom>
          </p:spPr>
        </p:pic>
        <p:sp>
          <p:nvSpPr>
            <p:cNvPr id="5" name="TextBox 4"/>
            <p:cNvSpPr txBox="1"/>
            <p:nvPr/>
          </p:nvSpPr>
          <p:spPr>
            <a:xfrm>
              <a:off x="1359531" y="2765206"/>
              <a:ext cx="3781163" cy="369332"/>
            </a:xfrm>
            <a:prstGeom prst="rect">
              <a:avLst/>
            </a:prstGeom>
            <a:noFill/>
          </p:spPr>
          <p:txBody>
            <a:bodyPr wrap="none" rtlCol="0">
              <a:spAutoFit/>
            </a:bodyPr>
            <a:lstStyle/>
            <a:p>
              <a:r>
                <a:rPr lang="en-AU" dirty="0" smtClean="0"/>
                <a:t>Current Global Emissions in this Range</a:t>
              </a:r>
              <a:endParaRPr lang="en-AU" dirty="0"/>
            </a:p>
          </p:txBody>
        </p:sp>
        <p:sp>
          <p:nvSpPr>
            <p:cNvPr id="6" name="Right Brace 5"/>
            <p:cNvSpPr/>
            <p:nvPr/>
          </p:nvSpPr>
          <p:spPr>
            <a:xfrm>
              <a:off x="1245232" y="2716822"/>
              <a:ext cx="184638" cy="48363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7" name="Left Brace 6"/>
            <p:cNvSpPr/>
            <p:nvPr/>
          </p:nvSpPr>
          <p:spPr>
            <a:xfrm>
              <a:off x="5130080" y="2721245"/>
              <a:ext cx="219808" cy="48363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sp>
        <p:nvSpPr>
          <p:cNvPr id="11" name="TextBox 10"/>
          <p:cNvSpPr txBox="1"/>
          <p:nvPr/>
        </p:nvSpPr>
        <p:spPr>
          <a:xfrm>
            <a:off x="1382680" y="911792"/>
            <a:ext cx="3934282" cy="1200329"/>
          </a:xfrm>
          <a:prstGeom prst="rect">
            <a:avLst/>
          </a:prstGeom>
          <a:solidFill>
            <a:schemeClr val="accent3">
              <a:lumMod val="60000"/>
              <a:lumOff val="40000"/>
            </a:schemeClr>
          </a:solidFill>
          <a:ln>
            <a:solidFill>
              <a:schemeClr val="tx1"/>
            </a:solidFill>
          </a:ln>
        </p:spPr>
        <p:txBody>
          <a:bodyPr wrap="square" rtlCol="0">
            <a:spAutoFit/>
          </a:bodyPr>
          <a:lstStyle/>
          <a:p>
            <a:r>
              <a:rPr lang="en-AU" dirty="0" err="1" smtClean="0"/>
              <a:t>Syncarb</a:t>
            </a:r>
            <a:r>
              <a:rPr lang="en-AU" dirty="0" smtClean="0"/>
              <a:t> implemented widely is the solution to global warming the world needs as it profitably sells synthetic carbonate into huge insatiable markets.</a:t>
            </a:r>
            <a:endParaRPr lang="en-AU" dirty="0"/>
          </a:p>
        </p:txBody>
      </p:sp>
      <p:sp>
        <p:nvSpPr>
          <p:cNvPr id="15" name="TextBox 14"/>
          <p:cNvSpPr txBox="1"/>
          <p:nvPr/>
        </p:nvSpPr>
        <p:spPr>
          <a:xfrm>
            <a:off x="804324" y="5275384"/>
            <a:ext cx="8040738" cy="615553"/>
          </a:xfrm>
          <a:prstGeom prst="rect">
            <a:avLst/>
          </a:prstGeom>
          <a:noFill/>
        </p:spPr>
        <p:txBody>
          <a:bodyPr wrap="square" rtlCol="0">
            <a:spAutoFit/>
          </a:bodyPr>
          <a:lstStyle/>
          <a:p>
            <a:r>
              <a:rPr lang="en-AU" sz="1600" dirty="0" smtClean="0"/>
              <a:t>Global demand for construction aggregates  exceeds 48 billion tonne.</a:t>
            </a:r>
          </a:p>
          <a:p>
            <a:r>
              <a:rPr lang="en-AU" sz="900" dirty="0"/>
              <a:t>Source: </a:t>
            </a:r>
            <a:r>
              <a:rPr lang="en-AU" sz="900" dirty="0">
                <a:hlinkClick r:id="rId3"/>
              </a:rPr>
              <a:t>http://</a:t>
            </a:r>
            <a:r>
              <a:rPr lang="en-AU" sz="900" dirty="0" smtClean="0">
                <a:hlinkClick r:id="rId3"/>
              </a:rPr>
              <a:t>www.concreteconstruction.net/aggregates/global-demand-for-construction-aggregates-to-exceed-48-billion-metric-tons-in-2015.aspx</a:t>
            </a:r>
            <a:endParaRPr lang="en-AU" sz="900" dirty="0" smtClean="0"/>
          </a:p>
          <a:p>
            <a:r>
              <a:rPr lang="en-AU" sz="900" dirty="0" smtClean="0"/>
              <a:t>Other Statistics: </a:t>
            </a:r>
            <a:r>
              <a:rPr lang="en-AU" sz="900" dirty="0"/>
              <a:t>U.S. Geological Survey, Mineral Commodity Summaries  </a:t>
            </a:r>
          </a:p>
        </p:txBody>
      </p:sp>
    </p:spTree>
    <p:extLst>
      <p:ext uri="{BB962C8B-B14F-4D97-AF65-F5344CB8AC3E}">
        <p14:creationId xmlns:p14="http://schemas.microsoft.com/office/powerpoint/2010/main" val="38250705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1090246"/>
          </a:xfrm>
        </p:spPr>
        <p:txBody>
          <a:bodyPr>
            <a:normAutofit fontScale="90000"/>
          </a:bodyPr>
          <a:lstStyle/>
          <a:p>
            <a:r>
              <a:rPr lang="en-AU" dirty="0" err="1"/>
              <a:t>Syncarb</a:t>
            </a:r>
            <a:r>
              <a:rPr lang="en-AU" dirty="0"/>
              <a:t> Sequestration if only output is Aggregate for </a:t>
            </a:r>
            <a:r>
              <a:rPr lang="en-AU" dirty="0" smtClean="0"/>
              <a:t>Concrete - Assumptions</a:t>
            </a:r>
            <a:endParaRPr lang="en-AU" dirty="0"/>
          </a:p>
        </p:txBody>
      </p:sp>
      <p:sp>
        <p:nvSpPr>
          <p:cNvPr id="3" name="Footer Placeholder 2"/>
          <p:cNvSpPr>
            <a:spLocks noGrp="1"/>
          </p:cNvSpPr>
          <p:nvPr>
            <p:ph type="ftr" sz="quarter" idx="11"/>
          </p:nvPr>
        </p:nvSpPr>
        <p:spPr/>
        <p:txBody>
          <a:bodyPr/>
          <a:lstStyle/>
          <a:p>
            <a:r>
              <a:rPr lang="en-AU" smtClean="0"/>
              <a:t>Presentations downloadable from TecEco.com and CarbonSafe.com.  See also GaiaEngineering.com</a:t>
            </a:r>
            <a:endParaRPr lang="en-AU"/>
          </a:p>
        </p:txBody>
      </p:sp>
      <p:graphicFrame>
        <p:nvGraphicFramePr>
          <p:cNvPr id="4" name="Table 3"/>
          <p:cNvGraphicFramePr>
            <a:graphicFrameLocks noGrp="1"/>
          </p:cNvGraphicFramePr>
          <p:nvPr>
            <p:extLst>
              <p:ext uri="{D42A27DB-BD31-4B8C-83A1-F6EECF244321}">
                <p14:modId xmlns:p14="http://schemas.microsoft.com/office/powerpoint/2010/main" val="2855695644"/>
              </p:ext>
            </p:extLst>
          </p:nvPr>
        </p:nvGraphicFramePr>
        <p:xfrm>
          <a:off x="1054589" y="1552086"/>
          <a:ext cx="6946900" cy="2701290"/>
        </p:xfrm>
        <a:graphic>
          <a:graphicData uri="http://schemas.openxmlformats.org/drawingml/2006/table">
            <a:tbl>
              <a:tblPr>
                <a:tableStyleId>{5C22544A-7EE6-4342-B048-85BDC9FD1C3A}</a:tableStyleId>
              </a:tblPr>
              <a:tblGrid>
                <a:gridCol w="5041900"/>
                <a:gridCol w="990600"/>
                <a:gridCol w="914400"/>
              </a:tblGrid>
              <a:tr h="200025">
                <a:tc>
                  <a:txBody>
                    <a:bodyPr/>
                    <a:lstStyle/>
                    <a:p>
                      <a:pPr algn="l" fontAlgn="b"/>
                      <a:r>
                        <a:rPr lang="en-AU" sz="1200" u="none" strike="noStrike" dirty="0">
                          <a:effectLst/>
                        </a:rPr>
                        <a:t>Assumptions</a:t>
                      </a:r>
                      <a:endParaRPr lang="en-AU" sz="1200" b="1" i="0" u="none" strike="noStrike" dirty="0">
                        <a:effectLst/>
                        <a:latin typeface="Arial"/>
                      </a:endParaRPr>
                    </a:p>
                  </a:txBody>
                  <a:tcPr marL="9525" marR="9525" marT="9525" marB="0" anchor="b"/>
                </a:tc>
                <a:tc>
                  <a:txBody>
                    <a:bodyPr/>
                    <a:lstStyle/>
                    <a:p>
                      <a:pPr algn="l" fontAlgn="b"/>
                      <a:endParaRPr lang="en-AU" sz="1200" b="0" i="0" u="none" strike="noStrike">
                        <a:effectLst/>
                        <a:latin typeface="Arial"/>
                      </a:endParaRPr>
                    </a:p>
                  </a:txBody>
                  <a:tcPr marL="9525" marR="9525" marT="9525" marB="0" anchor="b"/>
                </a:tc>
                <a:tc>
                  <a:txBody>
                    <a:bodyPr/>
                    <a:lstStyle/>
                    <a:p>
                      <a:pPr algn="l" fontAlgn="b"/>
                      <a:endParaRPr lang="en-AU" sz="1200" b="0" i="0" u="none" strike="noStrike">
                        <a:effectLst/>
                        <a:latin typeface="Arial"/>
                      </a:endParaRPr>
                    </a:p>
                  </a:txBody>
                  <a:tcPr marL="9525" marR="9525" marT="9525" marB="0" anchor="b"/>
                </a:tc>
              </a:tr>
              <a:tr h="190500">
                <a:tc>
                  <a:txBody>
                    <a:bodyPr/>
                    <a:lstStyle/>
                    <a:p>
                      <a:pPr algn="l" fontAlgn="b"/>
                      <a:endParaRPr lang="en-AU" sz="1200" b="0" i="0" u="none" strike="noStrike">
                        <a:effectLst/>
                        <a:latin typeface="Arial"/>
                      </a:endParaRPr>
                    </a:p>
                  </a:txBody>
                  <a:tcPr marL="9525" marR="9525" marT="9525" marB="0" anchor="b"/>
                </a:tc>
                <a:tc>
                  <a:txBody>
                    <a:bodyPr/>
                    <a:lstStyle/>
                    <a:p>
                      <a:pPr algn="l" fontAlgn="b"/>
                      <a:endParaRPr lang="en-AU" sz="1200" b="0" i="0" u="none" strike="noStrike">
                        <a:effectLst/>
                        <a:latin typeface="Arial"/>
                      </a:endParaRPr>
                    </a:p>
                  </a:txBody>
                  <a:tcPr marL="9525" marR="9525" marT="9525" marB="0" anchor="b"/>
                </a:tc>
                <a:tc>
                  <a:txBody>
                    <a:bodyPr/>
                    <a:lstStyle/>
                    <a:p>
                      <a:pPr algn="l" fontAlgn="b"/>
                      <a:endParaRPr lang="en-AU" sz="1000" b="0" i="0" u="none" strike="noStrike">
                        <a:effectLst/>
                        <a:latin typeface="Arial"/>
                      </a:endParaRPr>
                    </a:p>
                  </a:txBody>
                  <a:tcPr marL="9525" marR="9525" marT="9525" marB="0" anchor="b"/>
                </a:tc>
              </a:tr>
              <a:tr h="190500">
                <a:tc>
                  <a:txBody>
                    <a:bodyPr/>
                    <a:lstStyle/>
                    <a:p>
                      <a:pPr algn="l" fontAlgn="b"/>
                      <a:r>
                        <a:rPr lang="en-AU" sz="1200" u="none" strike="noStrike">
                          <a:effectLst/>
                        </a:rPr>
                        <a:t>Percentage by weight of cement in concrete</a:t>
                      </a:r>
                      <a:endParaRPr lang="en-AU" sz="1200" b="0" i="0" u="none" strike="noStrike">
                        <a:effectLst/>
                        <a:latin typeface="Arial"/>
                      </a:endParaRPr>
                    </a:p>
                  </a:txBody>
                  <a:tcPr marL="9525" marR="9525" marT="9525" marB="0" anchor="b"/>
                </a:tc>
                <a:tc>
                  <a:txBody>
                    <a:bodyPr/>
                    <a:lstStyle/>
                    <a:p>
                      <a:pPr algn="r" fontAlgn="b"/>
                      <a:r>
                        <a:rPr lang="en-AU" sz="1200" u="none" strike="noStrike">
                          <a:effectLst/>
                        </a:rPr>
                        <a:t>12.00%</a:t>
                      </a:r>
                      <a:endParaRPr lang="en-AU" sz="1200" b="0" i="0" u="none" strike="noStrike">
                        <a:effectLst/>
                        <a:latin typeface="Arial"/>
                      </a:endParaRPr>
                    </a:p>
                  </a:txBody>
                  <a:tcPr marL="9525" marR="9525" marT="9525" marB="0" anchor="b"/>
                </a:tc>
                <a:tc>
                  <a:txBody>
                    <a:bodyPr/>
                    <a:lstStyle/>
                    <a:p>
                      <a:pPr algn="l" fontAlgn="b"/>
                      <a:endParaRPr lang="en-AU" sz="1000" b="0" i="0" u="none" strike="noStrike">
                        <a:effectLst/>
                        <a:latin typeface="Arial"/>
                      </a:endParaRPr>
                    </a:p>
                  </a:txBody>
                  <a:tcPr marL="9525" marR="9525" marT="9525" marB="0" anchor="b"/>
                </a:tc>
              </a:tr>
              <a:tr h="190500">
                <a:tc>
                  <a:txBody>
                    <a:bodyPr/>
                    <a:lstStyle/>
                    <a:p>
                      <a:pPr algn="l" fontAlgn="b"/>
                      <a:r>
                        <a:rPr lang="en-AU" sz="1200" u="none" strike="noStrike">
                          <a:effectLst/>
                        </a:rPr>
                        <a:t>Percentage by weight of MgO in Tec-Cement</a:t>
                      </a:r>
                      <a:endParaRPr lang="en-AU" sz="1200" b="0" i="0" u="none" strike="noStrike">
                        <a:effectLst/>
                        <a:latin typeface="Arial"/>
                      </a:endParaRPr>
                    </a:p>
                  </a:txBody>
                  <a:tcPr marL="9525" marR="9525" marT="9525" marB="0" anchor="b"/>
                </a:tc>
                <a:tc>
                  <a:txBody>
                    <a:bodyPr/>
                    <a:lstStyle/>
                    <a:p>
                      <a:pPr algn="r" fontAlgn="b"/>
                      <a:r>
                        <a:rPr lang="en-AU" sz="1200" u="none" strike="noStrike">
                          <a:effectLst/>
                        </a:rPr>
                        <a:t>9%</a:t>
                      </a:r>
                      <a:endParaRPr lang="en-AU" sz="1200" b="0" i="0" u="none" strike="noStrike">
                        <a:effectLst/>
                        <a:latin typeface="Arial"/>
                      </a:endParaRPr>
                    </a:p>
                  </a:txBody>
                  <a:tcPr marL="9525" marR="9525" marT="9525" marB="0" anchor="b"/>
                </a:tc>
                <a:tc>
                  <a:txBody>
                    <a:bodyPr/>
                    <a:lstStyle/>
                    <a:p>
                      <a:pPr algn="l" fontAlgn="b"/>
                      <a:endParaRPr lang="en-AU" sz="1000" b="0" i="0" u="none" strike="noStrike">
                        <a:effectLst/>
                        <a:latin typeface="Arial"/>
                      </a:endParaRPr>
                    </a:p>
                  </a:txBody>
                  <a:tcPr marL="9525" marR="9525" marT="9525" marB="0" anchor="b"/>
                </a:tc>
              </a:tr>
              <a:tr h="190500">
                <a:tc>
                  <a:txBody>
                    <a:bodyPr/>
                    <a:lstStyle/>
                    <a:p>
                      <a:pPr algn="l" fontAlgn="b"/>
                      <a:r>
                        <a:rPr lang="en-AU" sz="1200" u="none" strike="noStrike">
                          <a:effectLst/>
                        </a:rPr>
                        <a:t>Percentage by weight Ca(OH)2 in cement</a:t>
                      </a:r>
                      <a:endParaRPr lang="en-AU" sz="1200" b="0" i="0" u="none" strike="noStrike">
                        <a:effectLst/>
                        <a:latin typeface="Arial"/>
                      </a:endParaRPr>
                    </a:p>
                  </a:txBody>
                  <a:tcPr marL="9525" marR="9525" marT="9525" marB="0" anchor="b"/>
                </a:tc>
                <a:tc>
                  <a:txBody>
                    <a:bodyPr/>
                    <a:lstStyle/>
                    <a:p>
                      <a:pPr algn="r" fontAlgn="b"/>
                      <a:r>
                        <a:rPr lang="en-AU" sz="1200" u="none" strike="noStrike">
                          <a:effectLst/>
                        </a:rPr>
                        <a:t>29%</a:t>
                      </a:r>
                      <a:endParaRPr lang="en-AU" sz="1200" b="0" i="0" u="none" strike="noStrike">
                        <a:effectLst/>
                        <a:latin typeface="Arial"/>
                      </a:endParaRPr>
                    </a:p>
                  </a:txBody>
                  <a:tcPr marL="9525" marR="9525" marT="9525" marB="0" anchor="b"/>
                </a:tc>
                <a:tc>
                  <a:txBody>
                    <a:bodyPr/>
                    <a:lstStyle/>
                    <a:p>
                      <a:pPr algn="l" fontAlgn="b"/>
                      <a:endParaRPr lang="en-AU" sz="1000" b="0" i="0" u="none" strike="noStrike">
                        <a:effectLst/>
                        <a:latin typeface="Arial"/>
                      </a:endParaRPr>
                    </a:p>
                  </a:txBody>
                  <a:tcPr marL="9525" marR="9525" marT="9525" marB="0" anchor="b"/>
                </a:tc>
              </a:tr>
              <a:tr h="190500">
                <a:tc>
                  <a:txBody>
                    <a:bodyPr/>
                    <a:lstStyle/>
                    <a:p>
                      <a:pPr algn="l" fontAlgn="b"/>
                      <a:r>
                        <a:rPr lang="en-AU" sz="1200" u="none" strike="noStrike">
                          <a:effectLst/>
                        </a:rPr>
                        <a:t>% of Ca(OH)2 in concrete that carbonates</a:t>
                      </a:r>
                      <a:endParaRPr lang="en-AU" sz="1200" b="0" i="0" u="none" strike="noStrike">
                        <a:effectLst/>
                        <a:latin typeface="Arial"/>
                      </a:endParaRPr>
                    </a:p>
                  </a:txBody>
                  <a:tcPr marL="9525" marR="9525" marT="9525" marB="0" anchor="b"/>
                </a:tc>
                <a:tc>
                  <a:txBody>
                    <a:bodyPr/>
                    <a:lstStyle/>
                    <a:p>
                      <a:pPr algn="r" fontAlgn="b"/>
                      <a:r>
                        <a:rPr lang="en-AU" sz="1200" u="none" strike="noStrike">
                          <a:effectLst/>
                        </a:rPr>
                        <a:t>10.00%</a:t>
                      </a:r>
                      <a:endParaRPr lang="en-AU" sz="1200" b="0" i="0" u="none" strike="noStrike">
                        <a:effectLst/>
                        <a:latin typeface="Arial"/>
                      </a:endParaRPr>
                    </a:p>
                  </a:txBody>
                  <a:tcPr marL="9525" marR="9525" marT="9525" marB="0" anchor="b"/>
                </a:tc>
                <a:tc>
                  <a:txBody>
                    <a:bodyPr/>
                    <a:lstStyle/>
                    <a:p>
                      <a:pPr algn="l" fontAlgn="b"/>
                      <a:endParaRPr lang="en-AU" sz="1000" b="0" i="0" u="none" strike="noStrike">
                        <a:effectLst/>
                        <a:latin typeface="Arial"/>
                      </a:endParaRPr>
                    </a:p>
                  </a:txBody>
                  <a:tcPr marL="9525" marR="9525" marT="9525" marB="0" anchor="b"/>
                </a:tc>
              </a:tr>
              <a:tr h="190500">
                <a:tc>
                  <a:txBody>
                    <a:bodyPr/>
                    <a:lstStyle/>
                    <a:p>
                      <a:pPr algn="l" fontAlgn="b"/>
                      <a:r>
                        <a:rPr lang="en-AU" sz="1200" u="none" strike="noStrike">
                          <a:effectLst/>
                        </a:rPr>
                        <a:t>Proportion cement that is flyash and/or GBFS</a:t>
                      </a:r>
                      <a:endParaRPr lang="en-AU" sz="1200" b="0" i="0" u="none" strike="noStrike">
                        <a:effectLst/>
                        <a:latin typeface="Arial"/>
                      </a:endParaRPr>
                    </a:p>
                  </a:txBody>
                  <a:tcPr marL="9525" marR="9525" marT="9525" marB="0" anchor="b"/>
                </a:tc>
                <a:tc>
                  <a:txBody>
                    <a:bodyPr/>
                    <a:lstStyle/>
                    <a:p>
                      <a:pPr algn="r" fontAlgn="b"/>
                      <a:r>
                        <a:rPr lang="en-AU" sz="1200" u="none" strike="noStrike">
                          <a:effectLst/>
                        </a:rPr>
                        <a:t>20%</a:t>
                      </a:r>
                      <a:endParaRPr lang="en-AU" sz="1200" b="0" i="0" u="none" strike="noStrike">
                        <a:effectLst/>
                        <a:latin typeface="Arial"/>
                      </a:endParaRPr>
                    </a:p>
                  </a:txBody>
                  <a:tcPr marL="9525" marR="9525" marT="9525" marB="0" anchor="b"/>
                </a:tc>
                <a:tc>
                  <a:txBody>
                    <a:bodyPr/>
                    <a:lstStyle/>
                    <a:p>
                      <a:pPr algn="l" fontAlgn="b"/>
                      <a:endParaRPr lang="en-AU" sz="1000" b="0" i="0" u="none" strike="noStrike">
                        <a:effectLst/>
                        <a:latin typeface="Arial"/>
                      </a:endParaRPr>
                    </a:p>
                  </a:txBody>
                  <a:tcPr marL="9525" marR="9525" marT="9525" marB="0" anchor="b"/>
                </a:tc>
              </a:tr>
              <a:tr h="190500">
                <a:tc>
                  <a:txBody>
                    <a:bodyPr/>
                    <a:lstStyle/>
                    <a:p>
                      <a:pPr algn="l" fontAlgn="b"/>
                      <a:r>
                        <a:rPr lang="en-AU" sz="1200" u="none" strike="noStrike">
                          <a:effectLst/>
                        </a:rPr>
                        <a:t>1 tonne Portland Cement</a:t>
                      </a:r>
                      <a:endParaRPr lang="en-AU" sz="1200" b="0" i="0" u="none" strike="noStrike">
                        <a:effectLst/>
                        <a:latin typeface="Arial"/>
                      </a:endParaRPr>
                    </a:p>
                  </a:txBody>
                  <a:tcPr marL="9525" marR="9525" marT="9525" marB="0" anchor="b"/>
                </a:tc>
                <a:tc>
                  <a:txBody>
                    <a:bodyPr/>
                    <a:lstStyle/>
                    <a:p>
                      <a:pPr algn="r" fontAlgn="b"/>
                      <a:r>
                        <a:rPr lang="en-AU" sz="1200" u="none" strike="noStrike">
                          <a:effectLst/>
                        </a:rPr>
                        <a:t>0.867</a:t>
                      </a:r>
                      <a:endParaRPr lang="en-AU" sz="1200" b="0" i="0" u="none" strike="noStrike">
                        <a:effectLst/>
                        <a:latin typeface="Arial"/>
                      </a:endParaRPr>
                    </a:p>
                  </a:txBody>
                  <a:tcPr marL="9525" marR="9525" marT="9525" marB="0" anchor="b"/>
                </a:tc>
                <a:tc>
                  <a:txBody>
                    <a:bodyPr/>
                    <a:lstStyle/>
                    <a:p>
                      <a:pPr algn="l" fontAlgn="b"/>
                      <a:r>
                        <a:rPr lang="en-AU" sz="1200" u="none" strike="noStrike">
                          <a:effectLst/>
                        </a:rPr>
                        <a:t>Tonnes CO2</a:t>
                      </a:r>
                      <a:endParaRPr lang="en-AU" sz="1200" b="0" i="0" u="none" strike="noStrike">
                        <a:effectLst/>
                        <a:latin typeface="Arial"/>
                      </a:endParaRPr>
                    </a:p>
                  </a:txBody>
                  <a:tcPr marL="9525" marR="9525" marT="9525" marB="0" anchor="b"/>
                </a:tc>
              </a:tr>
              <a:tr h="190500">
                <a:tc>
                  <a:txBody>
                    <a:bodyPr/>
                    <a:lstStyle/>
                    <a:p>
                      <a:pPr algn="l" fontAlgn="b"/>
                      <a:r>
                        <a:rPr lang="en-AU" sz="1200" u="none" strike="noStrike">
                          <a:effectLst/>
                        </a:rPr>
                        <a:t>Proportion concrete that is aggregate</a:t>
                      </a:r>
                      <a:endParaRPr lang="en-AU" sz="1200" b="0" i="0" u="none" strike="noStrike">
                        <a:effectLst/>
                        <a:latin typeface="Arial"/>
                      </a:endParaRPr>
                    </a:p>
                  </a:txBody>
                  <a:tcPr marL="9525" marR="9525" marT="9525" marB="0" anchor="b"/>
                </a:tc>
                <a:tc>
                  <a:txBody>
                    <a:bodyPr/>
                    <a:lstStyle/>
                    <a:p>
                      <a:pPr algn="r" fontAlgn="b"/>
                      <a:r>
                        <a:rPr lang="en-AU" sz="1200" u="none" strike="noStrike">
                          <a:effectLst/>
                        </a:rPr>
                        <a:t>80.0%</a:t>
                      </a:r>
                      <a:endParaRPr lang="en-AU" sz="1200" b="0" i="0" u="none" strike="noStrike">
                        <a:effectLst/>
                        <a:latin typeface="Arial"/>
                      </a:endParaRPr>
                    </a:p>
                  </a:txBody>
                  <a:tcPr marL="9525" marR="9525" marT="9525" marB="0" anchor="b"/>
                </a:tc>
                <a:tc>
                  <a:txBody>
                    <a:bodyPr/>
                    <a:lstStyle/>
                    <a:p>
                      <a:pPr algn="l" fontAlgn="b"/>
                      <a:endParaRPr lang="en-AU" sz="1200" b="0" i="0" u="none" strike="noStrike">
                        <a:effectLst/>
                        <a:latin typeface="Arial"/>
                      </a:endParaRPr>
                    </a:p>
                  </a:txBody>
                  <a:tcPr marL="9525" marR="9525" marT="9525" marB="0" anchor="b"/>
                </a:tc>
              </a:tr>
              <a:tr h="190500">
                <a:tc>
                  <a:txBody>
                    <a:bodyPr/>
                    <a:lstStyle/>
                    <a:p>
                      <a:pPr algn="l" fontAlgn="b"/>
                      <a:r>
                        <a:rPr lang="en-AU" sz="1200" u="none" strike="noStrike">
                          <a:effectLst/>
                        </a:rPr>
                        <a:t>CO2 captured in 1 tonne aggregate</a:t>
                      </a:r>
                      <a:endParaRPr lang="en-AU" sz="1200" b="0" i="0" u="none" strike="noStrike">
                        <a:effectLst/>
                        <a:latin typeface="Arial"/>
                      </a:endParaRPr>
                    </a:p>
                  </a:txBody>
                  <a:tcPr marL="9525" marR="9525" marT="9525" marB="0" anchor="b"/>
                </a:tc>
                <a:tc>
                  <a:txBody>
                    <a:bodyPr/>
                    <a:lstStyle/>
                    <a:p>
                      <a:pPr algn="r" fontAlgn="b"/>
                      <a:r>
                        <a:rPr lang="en-AU" sz="1200" u="none" strike="noStrike">
                          <a:effectLst/>
                        </a:rPr>
                        <a:t>1.084</a:t>
                      </a:r>
                      <a:endParaRPr lang="en-AU" sz="1200" b="0" i="0" u="none" strike="noStrike">
                        <a:effectLst/>
                        <a:latin typeface="Arial"/>
                      </a:endParaRPr>
                    </a:p>
                  </a:txBody>
                  <a:tcPr marL="9525" marR="9525" marT="9525" marB="0" anchor="b"/>
                </a:tc>
                <a:tc>
                  <a:txBody>
                    <a:bodyPr/>
                    <a:lstStyle/>
                    <a:p>
                      <a:pPr algn="l" fontAlgn="b"/>
                      <a:r>
                        <a:rPr lang="en-AU" sz="1200" u="none" strike="noStrike">
                          <a:effectLst/>
                        </a:rPr>
                        <a:t>Tonnes CO2</a:t>
                      </a:r>
                      <a:endParaRPr lang="en-AU" sz="1200" b="0" i="0" u="none" strike="noStrike">
                        <a:effectLst/>
                        <a:latin typeface="Arial"/>
                      </a:endParaRPr>
                    </a:p>
                  </a:txBody>
                  <a:tcPr marL="9525" marR="9525" marT="9525" marB="0" anchor="b"/>
                </a:tc>
              </a:tr>
              <a:tr h="190500">
                <a:tc>
                  <a:txBody>
                    <a:bodyPr/>
                    <a:lstStyle/>
                    <a:p>
                      <a:pPr algn="l" fontAlgn="b"/>
                      <a:r>
                        <a:rPr lang="en-AU" sz="1200" u="none" strike="noStrike" dirty="0">
                          <a:effectLst/>
                        </a:rPr>
                        <a:t>Net CO2 sequestration 1 tonne </a:t>
                      </a:r>
                      <a:r>
                        <a:rPr lang="en-AU" sz="1200" u="none" strike="noStrike" dirty="0" err="1">
                          <a:effectLst/>
                        </a:rPr>
                        <a:t>rMgO</a:t>
                      </a:r>
                      <a:r>
                        <a:rPr lang="en-AU" sz="1200" u="none" strike="noStrike" dirty="0">
                          <a:effectLst/>
                        </a:rPr>
                        <a:t> (N-Mg route, 1 complete recycle)</a:t>
                      </a:r>
                      <a:endParaRPr lang="en-AU" sz="1200" b="0" i="0" u="none" strike="noStrike" dirty="0">
                        <a:effectLst/>
                        <a:latin typeface="Arial"/>
                      </a:endParaRPr>
                    </a:p>
                  </a:txBody>
                  <a:tcPr marL="9525" marR="9525" marT="9525" marB="0" anchor="b"/>
                </a:tc>
                <a:tc>
                  <a:txBody>
                    <a:bodyPr/>
                    <a:lstStyle/>
                    <a:p>
                      <a:pPr algn="r" fontAlgn="b"/>
                      <a:r>
                        <a:rPr lang="en-AU" sz="1200" u="none" strike="noStrike">
                          <a:effectLst/>
                        </a:rPr>
                        <a:t>0.000</a:t>
                      </a:r>
                      <a:endParaRPr lang="en-AU" sz="1200" b="0" i="0" u="none" strike="noStrike">
                        <a:effectLst/>
                        <a:latin typeface="Arial"/>
                      </a:endParaRPr>
                    </a:p>
                  </a:txBody>
                  <a:tcPr marL="9525" marR="9525" marT="9525" marB="0" anchor="b"/>
                </a:tc>
                <a:tc>
                  <a:txBody>
                    <a:bodyPr/>
                    <a:lstStyle/>
                    <a:p>
                      <a:pPr algn="l" fontAlgn="b"/>
                      <a:r>
                        <a:rPr lang="en-AU" sz="1200" u="none" strike="noStrike">
                          <a:effectLst/>
                        </a:rPr>
                        <a:t>Tonnes CO2</a:t>
                      </a:r>
                      <a:endParaRPr lang="en-AU" sz="1200" b="0" i="0" u="none" strike="noStrike">
                        <a:effectLst/>
                        <a:latin typeface="Arial"/>
                      </a:endParaRPr>
                    </a:p>
                  </a:txBody>
                  <a:tcPr marL="9525" marR="9525" marT="9525" marB="0" anchor="b"/>
                </a:tc>
              </a:tr>
              <a:tr h="190500">
                <a:tc>
                  <a:txBody>
                    <a:bodyPr/>
                    <a:lstStyle/>
                    <a:p>
                      <a:pPr algn="l" fontAlgn="b"/>
                      <a:r>
                        <a:rPr lang="en-AU" sz="1200" u="none" strike="noStrike">
                          <a:effectLst/>
                        </a:rPr>
                        <a:t>CO2 captured hydration and carbonation of 1 tonne CaO (in PC)</a:t>
                      </a:r>
                      <a:endParaRPr lang="en-AU" sz="1200" b="0" i="0" u="none" strike="noStrike">
                        <a:effectLst/>
                        <a:latin typeface="Arial"/>
                      </a:endParaRPr>
                    </a:p>
                  </a:txBody>
                  <a:tcPr marL="9525" marR="9525" marT="9525" marB="0" anchor="b"/>
                </a:tc>
                <a:tc>
                  <a:txBody>
                    <a:bodyPr/>
                    <a:lstStyle/>
                    <a:p>
                      <a:pPr algn="r" fontAlgn="b"/>
                      <a:r>
                        <a:rPr lang="en-AU" sz="1200" u="none" strike="noStrike">
                          <a:effectLst/>
                        </a:rPr>
                        <a:t>0.000</a:t>
                      </a:r>
                      <a:endParaRPr lang="en-AU" sz="1200" b="0" i="0" u="none" strike="noStrike">
                        <a:effectLst/>
                        <a:latin typeface="Arial"/>
                      </a:endParaRPr>
                    </a:p>
                  </a:txBody>
                  <a:tcPr marL="9525" marR="9525" marT="9525" marB="0" anchor="b"/>
                </a:tc>
                <a:tc>
                  <a:txBody>
                    <a:bodyPr/>
                    <a:lstStyle/>
                    <a:p>
                      <a:pPr algn="l" fontAlgn="b"/>
                      <a:r>
                        <a:rPr lang="en-AU" sz="1200" u="none" strike="noStrike">
                          <a:effectLst/>
                        </a:rPr>
                        <a:t>Tonnes CO2</a:t>
                      </a:r>
                      <a:endParaRPr lang="en-AU" sz="1200" b="0" i="0" u="none" strike="noStrike">
                        <a:effectLst/>
                        <a:latin typeface="Arial"/>
                      </a:endParaRPr>
                    </a:p>
                  </a:txBody>
                  <a:tcPr marL="9525" marR="9525" marT="9525" marB="0" anchor="b"/>
                </a:tc>
              </a:tr>
              <a:tr h="190500">
                <a:tc>
                  <a:txBody>
                    <a:bodyPr/>
                    <a:lstStyle/>
                    <a:p>
                      <a:pPr algn="l" fontAlgn="b"/>
                      <a:endParaRPr lang="en-AU" sz="1200" b="0" i="0" u="none" strike="noStrike">
                        <a:effectLst/>
                        <a:latin typeface="Arial"/>
                      </a:endParaRPr>
                    </a:p>
                  </a:txBody>
                  <a:tcPr marL="9525" marR="9525" marT="9525" marB="0" anchor="b"/>
                </a:tc>
                <a:tc>
                  <a:txBody>
                    <a:bodyPr/>
                    <a:lstStyle/>
                    <a:p>
                      <a:pPr algn="l" fontAlgn="b"/>
                      <a:endParaRPr lang="en-AU" sz="1200" b="0" i="0" u="none" strike="noStrike">
                        <a:effectLst/>
                        <a:latin typeface="Arial"/>
                      </a:endParaRPr>
                    </a:p>
                  </a:txBody>
                  <a:tcPr marL="9525" marR="9525" marT="9525" marB="0" anchor="b"/>
                </a:tc>
                <a:tc>
                  <a:txBody>
                    <a:bodyPr/>
                    <a:lstStyle/>
                    <a:p>
                      <a:pPr algn="l" fontAlgn="b"/>
                      <a:endParaRPr lang="en-AU" sz="1000" b="0" i="0" u="none" strike="noStrike">
                        <a:effectLst/>
                        <a:latin typeface="Arial"/>
                      </a:endParaRPr>
                    </a:p>
                  </a:txBody>
                  <a:tcPr marL="9525" marR="9525" marT="9525" marB="0" anchor="b"/>
                </a:tc>
              </a:tr>
              <a:tr h="190500">
                <a:tc>
                  <a:txBody>
                    <a:bodyPr/>
                    <a:lstStyle/>
                    <a:p>
                      <a:pPr algn="l" fontAlgn="b"/>
                      <a:r>
                        <a:rPr lang="en-AU" sz="1200" u="none" strike="noStrike">
                          <a:effectLst/>
                        </a:rPr>
                        <a:t>Source global production statistics : USGS web site.</a:t>
                      </a:r>
                      <a:endParaRPr lang="en-AU" sz="1200" b="0" i="0" u="none" strike="noStrike">
                        <a:effectLst/>
                        <a:latin typeface="Arial"/>
                      </a:endParaRPr>
                    </a:p>
                  </a:txBody>
                  <a:tcPr marL="9525" marR="9525" marT="9525" marB="0" anchor="b"/>
                </a:tc>
                <a:tc>
                  <a:txBody>
                    <a:bodyPr/>
                    <a:lstStyle/>
                    <a:p>
                      <a:pPr algn="l" fontAlgn="b"/>
                      <a:endParaRPr lang="en-AU" sz="1200" b="0" i="0" u="none" strike="noStrike">
                        <a:effectLst/>
                        <a:latin typeface="Arial"/>
                      </a:endParaRPr>
                    </a:p>
                  </a:txBody>
                  <a:tcPr marL="9525" marR="9525" marT="9525" marB="0" anchor="b"/>
                </a:tc>
                <a:tc>
                  <a:txBody>
                    <a:bodyPr/>
                    <a:lstStyle/>
                    <a:p>
                      <a:pPr algn="l" fontAlgn="b"/>
                      <a:endParaRPr lang="en-AU" sz="1000" b="0" i="0" u="none" strike="noStrike" dirty="0">
                        <a:effectLst/>
                        <a:latin typeface="Arial"/>
                      </a:endParaRPr>
                    </a:p>
                  </a:txBody>
                  <a:tcPr marL="9525" marR="9525" marT="9525" marB="0" anchor="b"/>
                </a:tc>
              </a:tr>
            </a:tbl>
          </a:graphicData>
        </a:graphic>
      </p:graphicFrame>
      <p:sp>
        <p:nvSpPr>
          <p:cNvPr id="5" name="TextBox 4"/>
          <p:cNvSpPr txBox="1"/>
          <p:nvPr/>
        </p:nvSpPr>
        <p:spPr>
          <a:xfrm>
            <a:off x="884920" y="4625788"/>
            <a:ext cx="7461222" cy="923330"/>
          </a:xfrm>
          <a:prstGeom prst="rect">
            <a:avLst/>
          </a:prstGeom>
          <a:solidFill>
            <a:srgbClr val="FFC000"/>
          </a:solidFill>
          <a:ln>
            <a:solidFill>
              <a:schemeClr val="tx1"/>
            </a:solidFill>
          </a:ln>
        </p:spPr>
        <p:txBody>
          <a:bodyPr wrap="square" rtlCol="0">
            <a:spAutoFit/>
          </a:bodyPr>
          <a:lstStyle/>
          <a:p>
            <a:r>
              <a:rPr lang="en-AU" dirty="0" smtClean="0"/>
              <a:t>Note that there will be a trade off between aggregate quality and amount of other waste used in the formulation such as fly ash and mine tailings both of which unfairly are rated as having lower embodied energies and emissions</a:t>
            </a:r>
            <a:endParaRPr lang="en-AU" dirty="0"/>
          </a:p>
        </p:txBody>
      </p:sp>
    </p:spTree>
    <p:extLst>
      <p:ext uri="{BB962C8B-B14F-4D97-AF65-F5344CB8AC3E}">
        <p14:creationId xmlns:p14="http://schemas.microsoft.com/office/powerpoint/2010/main" val="32225016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89" y="0"/>
            <a:ext cx="8352928" cy="764704"/>
          </a:xfrm>
        </p:spPr>
        <p:txBody>
          <a:bodyPr/>
          <a:lstStyle/>
          <a:p>
            <a:r>
              <a:rPr lang="en-AU" dirty="0" smtClean="0"/>
              <a:t>Global Emissions</a:t>
            </a:r>
            <a:endParaRPr lang="en-AU" dirty="0"/>
          </a:p>
        </p:txBody>
      </p:sp>
      <p:sp>
        <p:nvSpPr>
          <p:cNvPr id="3" name="Footer Placeholder 2"/>
          <p:cNvSpPr>
            <a:spLocks noGrp="1"/>
          </p:cNvSpPr>
          <p:nvPr>
            <p:ph type="ftr" sz="quarter" idx="11"/>
          </p:nvPr>
        </p:nvSpPr>
        <p:spPr/>
        <p:txBody>
          <a:bodyPr/>
          <a:lstStyle/>
          <a:p>
            <a:r>
              <a:rPr lang="en-AU" smtClean="0"/>
              <a:t>Presentations downloadable from TecEco.com and CarbonSafe.com.  See also GaiaEngineering.com</a:t>
            </a:r>
            <a:endParaRPr lang="en-AU"/>
          </a:p>
        </p:txBody>
      </p:sp>
      <p:pic>
        <p:nvPicPr>
          <p:cNvPr id="3074" name="Picture 2" descr="http://www.c2es.org/docUploads/global-co2-historical-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5" y="976229"/>
            <a:ext cx="8643001" cy="42542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72333" y="4997885"/>
            <a:ext cx="3440365" cy="230832"/>
          </a:xfrm>
          <a:prstGeom prst="rect">
            <a:avLst/>
          </a:prstGeom>
          <a:noFill/>
        </p:spPr>
        <p:txBody>
          <a:bodyPr wrap="none" rtlCol="0">
            <a:spAutoFit/>
          </a:bodyPr>
          <a:lstStyle/>
          <a:p>
            <a:r>
              <a:rPr lang="en-AU" sz="900" dirty="0"/>
              <a:t>Source: http://www.c2es.org/docUploads/global-co2-historical-3.png</a:t>
            </a:r>
          </a:p>
        </p:txBody>
      </p:sp>
    </p:spTree>
    <p:extLst>
      <p:ext uri="{BB962C8B-B14F-4D97-AF65-F5344CB8AC3E}">
        <p14:creationId xmlns:p14="http://schemas.microsoft.com/office/powerpoint/2010/main" val="30751859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664234"/>
          </a:xfrm>
        </p:spPr>
        <p:txBody>
          <a:bodyPr>
            <a:normAutofit fontScale="90000"/>
          </a:bodyPr>
          <a:lstStyle/>
          <a:p>
            <a:r>
              <a:rPr lang="en-AU" dirty="0" smtClean="0"/>
              <a:t>Conclusions</a:t>
            </a:r>
            <a:endParaRPr lang="en-AU" dirty="0"/>
          </a:p>
        </p:txBody>
      </p:sp>
      <p:sp>
        <p:nvSpPr>
          <p:cNvPr id="3" name="Footer Placeholder 2"/>
          <p:cNvSpPr>
            <a:spLocks noGrp="1"/>
          </p:cNvSpPr>
          <p:nvPr>
            <p:ph type="ftr" sz="quarter" idx="11"/>
          </p:nvPr>
        </p:nvSpPr>
        <p:spPr/>
        <p:txBody>
          <a:bodyPr/>
          <a:lstStyle/>
          <a:p>
            <a:r>
              <a:rPr lang="en-AU" smtClean="0"/>
              <a:t>Presentations downloadable from TecEco.com and CarbonSafe.com.  See also GaiaEngineering.com</a:t>
            </a:r>
            <a:endParaRPr lang="en-AU"/>
          </a:p>
        </p:txBody>
      </p:sp>
      <p:sp>
        <p:nvSpPr>
          <p:cNvPr id="8" name="Text Box 6"/>
          <p:cNvSpPr txBox="1">
            <a:spLocks noChangeArrowheads="1"/>
          </p:cNvSpPr>
          <p:nvPr/>
        </p:nvSpPr>
        <p:spPr bwMode="auto">
          <a:xfrm>
            <a:off x="1001488" y="5301738"/>
            <a:ext cx="7069015" cy="830997"/>
          </a:xfrm>
          <a:prstGeom prst="rect">
            <a:avLst/>
          </a:prstGeom>
          <a:solidFill>
            <a:srgbClr val="CCFFCC"/>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2400" b="1" dirty="0" smtClean="0"/>
              <a:t>Solving global warming is </a:t>
            </a:r>
            <a:r>
              <a:rPr lang="en-US" altLang="en-US" sz="2400" b="1" dirty="0"/>
              <a:t>only possible economically. It will not happen because it is necessary or right.</a:t>
            </a:r>
          </a:p>
        </p:txBody>
      </p:sp>
      <p:sp>
        <p:nvSpPr>
          <p:cNvPr id="9" name="TextBox 8"/>
          <p:cNvSpPr txBox="1"/>
          <p:nvPr/>
        </p:nvSpPr>
        <p:spPr>
          <a:xfrm>
            <a:off x="445282" y="683529"/>
            <a:ext cx="8234174" cy="4478149"/>
          </a:xfrm>
          <a:prstGeom prst="rect">
            <a:avLst/>
          </a:prstGeom>
          <a:noFill/>
        </p:spPr>
        <p:txBody>
          <a:bodyPr wrap="square" rtlCol="0">
            <a:spAutoFit/>
          </a:bodyPr>
          <a:lstStyle/>
          <a:p>
            <a:pPr marL="285750" indent="-285750">
              <a:buFont typeface="Arial" panose="020B0604020202020204" pitchFamily="34" charset="0"/>
              <a:buChar char="•"/>
            </a:pPr>
            <a:r>
              <a:rPr lang="en-AU" sz="1900" dirty="0" smtClean="0"/>
              <a:t>Polluting the global commons must stop altogether. We must stop throwing energy, matter and dangerous molecules away.  There is no such place.</a:t>
            </a:r>
          </a:p>
          <a:p>
            <a:pPr marL="285750" indent="-285750">
              <a:buFont typeface="Arial" panose="020B0604020202020204" pitchFamily="34" charset="0"/>
              <a:buChar char="•"/>
            </a:pPr>
            <a:r>
              <a:rPr lang="en-AU" sz="1900" dirty="0" smtClean="0"/>
              <a:t>Interactions </a:t>
            </a:r>
            <a:r>
              <a:rPr lang="en-AU" sz="1900" dirty="0"/>
              <a:t>with the biosphere-geosphere must be sustainable</a:t>
            </a:r>
          </a:p>
          <a:p>
            <a:pPr marL="285750" indent="-285750">
              <a:buFont typeface="Arial" panose="020B0604020202020204" pitchFamily="34" charset="0"/>
              <a:buChar char="•"/>
            </a:pPr>
            <a:r>
              <a:rPr lang="en-AU" sz="1900" dirty="0" smtClean="0"/>
              <a:t>The </a:t>
            </a:r>
            <a:r>
              <a:rPr lang="en-AU" sz="1900" dirty="0" err="1" smtClean="0"/>
              <a:t>technosphere</a:t>
            </a:r>
            <a:r>
              <a:rPr lang="en-AU" sz="1900" dirty="0" smtClean="0"/>
              <a:t> must be contained within itself with 100% recycling.</a:t>
            </a:r>
            <a:endParaRPr lang="en-AU" sz="1900" dirty="0"/>
          </a:p>
          <a:p>
            <a:pPr marL="285750" indent="-285750">
              <a:buFont typeface="Arial" panose="020B0604020202020204" pitchFamily="34" charset="0"/>
              <a:buChar char="•"/>
            </a:pPr>
            <a:r>
              <a:rPr lang="en-AU" sz="1900" dirty="0" smtClean="0"/>
              <a:t>Recycling everything including CO</a:t>
            </a:r>
            <a:r>
              <a:rPr lang="en-AU" sz="1900" baseline="-25000" dirty="0" smtClean="0"/>
              <a:t>2</a:t>
            </a:r>
            <a:r>
              <a:rPr lang="en-AU" sz="1900" dirty="0" smtClean="0"/>
              <a:t> is technically possible.</a:t>
            </a:r>
            <a:endParaRPr lang="en-AU" sz="1900" dirty="0"/>
          </a:p>
          <a:p>
            <a:pPr marL="285750" indent="-285750">
              <a:buFont typeface="Arial" panose="020B0604020202020204" pitchFamily="34" charset="0"/>
              <a:buChar char="•"/>
            </a:pPr>
            <a:r>
              <a:rPr lang="en-AU" sz="1900" dirty="0" smtClean="0"/>
              <a:t>As energy drives the supply and waste chains (the techno-process), with efficient recycling we can reduce the embodied energy &amp; emissions of materials.</a:t>
            </a:r>
          </a:p>
          <a:p>
            <a:pPr marL="285750" indent="-285750">
              <a:buFont typeface="Arial" panose="020B0604020202020204" pitchFamily="34" charset="0"/>
              <a:buChar char="•"/>
            </a:pPr>
            <a:r>
              <a:rPr lang="en-AU" sz="1900" dirty="0" smtClean="0"/>
              <a:t>There is a huge potential resource in renewable energy especially </a:t>
            </a:r>
            <a:r>
              <a:rPr lang="en-AU" sz="1900" dirty="0"/>
              <a:t>of unused wind and </a:t>
            </a:r>
            <a:r>
              <a:rPr lang="en-AU" sz="1900" dirty="0" smtClean="0"/>
              <a:t>solar given their significant flux.</a:t>
            </a:r>
          </a:p>
          <a:p>
            <a:pPr marL="285750" indent="-285750">
              <a:buFont typeface="Arial" panose="020B0604020202020204" pitchFamily="34" charset="0"/>
              <a:buChar char="•"/>
            </a:pPr>
            <a:r>
              <a:rPr lang="en-AU" sz="1900" dirty="0" smtClean="0"/>
              <a:t>Flexible value adding processes compliment the development of renewable energy and materials by providing a use that may otherwise be wasted if in over supply because of prevailing conditions.</a:t>
            </a:r>
          </a:p>
          <a:p>
            <a:pPr marL="285750" indent="-285750">
              <a:buFont typeface="Arial" panose="020B0604020202020204" pitchFamily="34" charset="0"/>
              <a:buChar char="•"/>
            </a:pPr>
            <a:r>
              <a:rPr lang="en-AU" sz="1900" dirty="0" err="1" smtClean="0"/>
              <a:t>Syncarb</a:t>
            </a:r>
            <a:r>
              <a:rPr lang="en-AU" sz="1900" dirty="0" smtClean="0"/>
              <a:t> is flexible process and a game changer in relation to the above because it reverses much of the supply and waste chains in the techno-process.</a:t>
            </a:r>
            <a:endParaRPr lang="en-AU" sz="1900" dirty="0"/>
          </a:p>
        </p:txBody>
      </p:sp>
    </p:spTree>
    <p:extLst>
      <p:ext uri="{BB962C8B-B14F-4D97-AF65-F5344CB8AC3E}">
        <p14:creationId xmlns:p14="http://schemas.microsoft.com/office/powerpoint/2010/main" val="30178137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31149" y="2101363"/>
            <a:ext cx="3791653" cy="3449020"/>
          </a:xfrm>
          <a:prstGeom prst="rect">
            <a:avLst/>
          </a:prstGeom>
        </p:spPr>
      </p:pic>
      <p:sp>
        <p:nvSpPr>
          <p:cNvPr id="8" name="TextBox 7"/>
          <p:cNvSpPr txBox="1"/>
          <p:nvPr/>
        </p:nvSpPr>
        <p:spPr>
          <a:xfrm>
            <a:off x="4608598" y="3003163"/>
            <a:ext cx="4329213" cy="2246769"/>
          </a:xfrm>
          <a:prstGeom prst="rect">
            <a:avLst/>
          </a:prstGeom>
          <a:noFill/>
        </p:spPr>
        <p:txBody>
          <a:bodyPr wrap="square" rtlCol="0">
            <a:spAutoFit/>
          </a:bodyPr>
          <a:lstStyle/>
          <a:p>
            <a:r>
              <a:rPr lang="en-AU" sz="2000" dirty="0" err="1" smtClean="0"/>
              <a:t>Carbonsafe</a:t>
            </a:r>
            <a:r>
              <a:rPr lang="en-AU" sz="2000" dirty="0" smtClean="0"/>
              <a:t> Pty Ltd</a:t>
            </a:r>
          </a:p>
          <a:p>
            <a:r>
              <a:rPr lang="en-AU" sz="2000" dirty="0"/>
              <a:t>497 Main Road</a:t>
            </a:r>
            <a:br>
              <a:rPr lang="en-AU" sz="2000" dirty="0"/>
            </a:br>
            <a:r>
              <a:rPr lang="en-AU" sz="2000" dirty="0"/>
              <a:t>Glenorchy</a:t>
            </a:r>
            <a:br>
              <a:rPr lang="en-AU" sz="2000" dirty="0"/>
            </a:br>
            <a:r>
              <a:rPr lang="en-AU" sz="2000" dirty="0"/>
              <a:t>Tasmania 7010 </a:t>
            </a:r>
            <a:r>
              <a:rPr lang="en-AU" sz="2000" dirty="0" smtClean="0"/>
              <a:t>Australia</a:t>
            </a:r>
          </a:p>
          <a:p>
            <a:r>
              <a:rPr lang="en-AU" sz="2000" dirty="0" smtClean="0"/>
              <a:t>Ph/Fax: +61 (0)3 62492352</a:t>
            </a:r>
          </a:p>
          <a:p>
            <a:r>
              <a:rPr lang="en-AU" sz="2000" dirty="0" smtClean="0"/>
              <a:t>Mob:     +61 (0)413993911</a:t>
            </a:r>
          </a:p>
          <a:p>
            <a:r>
              <a:rPr lang="en-AU" sz="2000" dirty="0" smtClean="0"/>
              <a:t>Email:    john.Harrison@carbonsafe.com</a:t>
            </a:r>
            <a:endParaRPr lang="en-AU" sz="2400" dirty="0"/>
          </a:p>
        </p:txBody>
      </p:sp>
      <p:sp>
        <p:nvSpPr>
          <p:cNvPr id="9" name="Rectangle 8"/>
          <p:cNvSpPr/>
          <p:nvPr/>
        </p:nvSpPr>
        <p:spPr>
          <a:xfrm>
            <a:off x="28115" y="19917"/>
            <a:ext cx="9160969" cy="1384995"/>
          </a:xfrm>
          <a:prstGeom prst="rect">
            <a:avLst/>
          </a:prstGeom>
          <a:noFill/>
        </p:spPr>
        <p:txBody>
          <a:bodyPr wrap="none" lIns="91440" tIns="45720" rIns="91440" bIns="45720">
            <a:spAutoFit/>
          </a:bodyPr>
          <a:lstStyle/>
          <a:p>
            <a:pPr algn="ctr"/>
            <a:r>
              <a:rPr lang="en-AU" sz="2800" b="1" i="1" dirty="0" smtClean="0">
                <a:ln w="0"/>
                <a:solidFill>
                  <a:schemeClr val="accent1">
                    <a:lumMod val="75000"/>
                  </a:schemeClr>
                </a:solidFill>
                <a:effectLst>
                  <a:glow rad="88900">
                    <a:srgbClr val="00B050">
                      <a:alpha val="40000"/>
                    </a:srgbClr>
                  </a:glow>
                  <a:outerShdw blurRad="38100" dist="25400" dir="5400000" algn="ctr" rotWithShape="0">
                    <a:srgbClr val="92D050">
                      <a:alpha val="41000"/>
                    </a:srgbClr>
                  </a:outerShdw>
                  <a:reflection blurRad="127000" stA="84000" endPos="52000" dir="5400000" sy="-100000" algn="bl" rotWithShape="0"/>
                </a:effectLst>
              </a:rPr>
              <a:t>I have spent a lifetime inventing new technology paradigms.</a:t>
            </a:r>
          </a:p>
          <a:p>
            <a:pPr algn="ctr"/>
            <a:r>
              <a:rPr lang="en-AU" sz="2800" b="1" i="1" dirty="0" smtClean="0">
                <a:ln w="0"/>
                <a:solidFill>
                  <a:schemeClr val="accent1">
                    <a:lumMod val="75000"/>
                  </a:schemeClr>
                </a:solidFill>
                <a:effectLst>
                  <a:glow rad="88900">
                    <a:srgbClr val="00B050">
                      <a:alpha val="40000"/>
                    </a:srgbClr>
                  </a:glow>
                  <a:outerShdw blurRad="38100" dist="25400" dir="5400000" algn="ctr" rotWithShape="0">
                    <a:srgbClr val="92D050">
                      <a:alpha val="41000"/>
                    </a:srgbClr>
                  </a:outerShdw>
                  <a:reflection blurRad="127000" stA="84000" endPos="52000" dir="5400000" sy="-100000" algn="bl" rotWithShape="0"/>
                </a:effectLst>
              </a:rPr>
              <a:t> Please help me turn my ideas for a better, more profitable</a:t>
            </a:r>
          </a:p>
          <a:p>
            <a:pPr algn="ctr"/>
            <a:r>
              <a:rPr lang="en-AU" sz="2800" b="1" i="1" dirty="0" smtClean="0">
                <a:ln w="0"/>
                <a:solidFill>
                  <a:schemeClr val="accent1">
                    <a:lumMod val="75000"/>
                  </a:schemeClr>
                </a:solidFill>
                <a:effectLst>
                  <a:glow rad="88900">
                    <a:srgbClr val="00B050">
                      <a:alpha val="40000"/>
                    </a:srgbClr>
                  </a:glow>
                  <a:outerShdw blurRad="38100" dist="25400" dir="5400000" algn="ctr" rotWithShape="0">
                    <a:srgbClr val="92D050">
                      <a:alpha val="41000"/>
                    </a:srgbClr>
                  </a:outerShdw>
                  <a:reflection blurRad="127000" stA="84000" endPos="52000" dir="5400000" sy="-100000" algn="bl" rotWithShape="0"/>
                </a:effectLst>
              </a:rPr>
              <a:t>and sustainable future into invoices before it is too late.</a:t>
            </a:r>
            <a:endParaRPr lang="en-AU" sz="2800" b="1" i="1" dirty="0">
              <a:ln w="0"/>
              <a:solidFill>
                <a:schemeClr val="accent1">
                  <a:lumMod val="75000"/>
                </a:schemeClr>
              </a:solidFill>
              <a:effectLst>
                <a:glow rad="88900">
                  <a:srgbClr val="00B050">
                    <a:alpha val="40000"/>
                  </a:srgbClr>
                </a:glow>
                <a:outerShdw blurRad="38100" dist="25400" dir="5400000" algn="ctr" rotWithShape="0">
                  <a:srgbClr val="92D050">
                    <a:alpha val="41000"/>
                  </a:srgbClr>
                </a:outerShdw>
                <a:reflection blurRad="127000" stA="84000" endPos="52000" dir="5400000" sy="-100000" algn="bl" rotWithShape="0"/>
              </a:effectLst>
            </a:endParaRPr>
          </a:p>
        </p:txBody>
      </p:sp>
      <p:sp>
        <p:nvSpPr>
          <p:cNvPr id="13" name="Footer Placeholder 2"/>
          <p:cNvSpPr>
            <a:spLocks noGrp="1"/>
          </p:cNvSpPr>
          <p:nvPr>
            <p:ph type="ftr" sz="quarter" idx="11"/>
          </p:nvPr>
        </p:nvSpPr>
        <p:spPr>
          <a:xfrm>
            <a:off x="1691680" y="6548270"/>
            <a:ext cx="5688632" cy="268139"/>
          </a:xfrm>
        </p:spPr>
        <p:txBody>
          <a:bodyPr/>
          <a:lstStyle/>
          <a:p>
            <a:r>
              <a:rPr lang="en-AU" dirty="0" smtClean="0"/>
              <a:t>Presentations downloadable from TecEco.com and CarbonSafe.com.  See also GaiaEngineering.com</a:t>
            </a:r>
            <a:endParaRPr lang="en-AU" dirty="0"/>
          </a:p>
        </p:txBody>
      </p:sp>
      <p:sp>
        <p:nvSpPr>
          <p:cNvPr id="4" name="Rectangle 3"/>
          <p:cNvSpPr/>
          <p:nvPr/>
        </p:nvSpPr>
        <p:spPr>
          <a:xfrm>
            <a:off x="4608598" y="2110573"/>
            <a:ext cx="3214791" cy="461665"/>
          </a:xfrm>
          <a:prstGeom prst="rect">
            <a:avLst/>
          </a:prstGeom>
        </p:spPr>
        <p:txBody>
          <a:bodyPr wrap="none">
            <a:spAutoFit/>
          </a:bodyPr>
          <a:lstStyle/>
          <a:p>
            <a:r>
              <a:rPr lang="en-AU" sz="2400" dirty="0"/>
              <a:t>Aubrey John W Harrison</a:t>
            </a:r>
          </a:p>
        </p:txBody>
      </p:sp>
      <p:sp>
        <p:nvSpPr>
          <p:cNvPr id="7" name="Rectangle 4"/>
          <p:cNvSpPr>
            <a:spLocks noChangeArrowheads="1"/>
          </p:cNvSpPr>
          <p:nvPr/>
        </p:nvSpPr>
        <p:spPr bwMode="auto">
          <a:xfrm>
            <a:off x="4844834" y="5386757"/>
            <a:ext cx="1652682" cy="6155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effectLst/>
                <a:latin typeface="inherit"/>
                <a:cs typeface="Arial" pitchFamily="34" charset="0"/>
              </a:rPr>
              <a:t>谢谢你听</a:t>
            </a:r>
            <a:endParaRPr kumimoji="0" lang="zh-CN" altLang="en-US" sz="800" b="1"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err="1" smtClean="0">
                <a:ln>
                  <a:noFill/>
                </a:ln>
                <a:effectLst/>
                <a:latin typeface="inherit"/>
                <a:cs typeface="Arial" pitchFamily="34" charset="0"/>
              </a:rPr>
              <a:t>Xièxiè</a:t>
            </a:r>
            <a:r>
              <a:rPr kumimoji="0" lang="en-US" altLang="zh-CN" sz="1600" b="1" i="0" u="none" strike="noStrike" cap="none" normalizeH="0" baseline="0" dirty="0" smtClean="0">
                <a:ln>
                  <a:noFill/>
                </a:ln>
                <a:effectLst/>
                <a:latin typeface="inherit"/>
                <a:cs typeface="Arial" pitchFamily="34" charset="0"/>
              </a:rPr>
              <a:t> </a:t>
            </a:r>
            <a:r>
              <a:rPr kumimoji="0" lang="en-US" altLang="zh-CN" sz="1600" b="1" i="0" u="none" strike="noStrike" cap="none" normalizeH="0" baseline="0" dirty="0" err="1" smtClean="0">
                <a:ln>
                  <a:noFill/>
                </a:ln>
                <a:effectLst/>
                <a:latin typeface="inherit"/>
                <a:cs typeface="Arial" pitchFamily="34" charset="0"/>
              </a:rPr>
              <a:t>nǐ</a:t>
            </a:r>
            <a:r>
              <a:rPr kumimoji="0" lang="en-US" altLang="zh-CN" sz="1600" b="1" i="0" u="none" strike="noStrike" cap="none" normalizeH="0" baseline="0" dirty="0" smtClean="0">
                <a:ln>
                  <a:noFill/>
                </a:ln>
                <a:effectLst/>
                <a:latin typeface="inherit"/>
                <a:cs typeface="Arial" pitchFamily="34" charset="0"/>
              </a:rPr>
              <a:t> </a:t>
            </a:r>
            <a:r>
              <a:rPr kumimoji="0" lang="en-US" altLang="zh-CN" sz="1600" b="1" i="0" u="none" strike="noStrike" cap="none" normalizeH="0" baseline="0" dirty="0" err="1" smtClean="0">
                <a:ln>
                  <a:noFill/>
                </a:ln>
                <a:effectLst/>
                <a:latin typeface="inherit"/>
                <a:cs typeface="Arial" pitchFamily="34" charset="0"/>
              </a:rPr>
              <a:t>tīng</a:t>
            </a:r>
            <a:endParaRPr kumimoji="0" lang="en-US" altLang="zh-CN" sz="2400" b="1" i="0" u="none" strike="noStrike" cap="none" normalizeH="0" baseline="0" dirty="0" smtClean="0">
              <a:ln>
                <a:noFill/>
              </a:ln>
              <a:effectLst/>
              <a:cs typeface="Arial" pitchFamily="34" charset="0"/>
            </a:endParaRPr>
          </a:p>
        </p:txBody>
      </p:sp>
      <p:sp>
        <p:nvSpPr>
          <p:cNvPr id="2" name="TextBox 1"/>
          <p:cNvSpPr txBox="1"/>
          <p:nvPr/>
        </p:nvSpPr>
        <p:spPr>
          <a:xfrm>
            <a:off x="6431999" y="5380944"/>
            <a:ext cx="1687069" cy="646331"/>
          </a:xfrm>
          <a:prstGeom prst="rect">
            <a:avLst/>
          </a:prstGeom>
          <a:noFill/>
        </p:spPr>
        <p:txBody>
          <a:bodyPr wrap="square" rtlCol="0">
            <a:spAutoFit/>
          </a:bodyPr>
          <a:lstStyle/>
          <a:p>
            <a:r>
              <a:rPr lang="zh-CN" altLang="en-US" dirty="0" smtClean="0"/>
              <a:t>谢谢聆听</a:t>
            </a:r>
            <a:endParaRPr lang="en-US" altLang="zh-CN" dirty="0" smtClean="0"/>
          </a:p>
          <a:p>
            <a:r>
              <a:rPr lang="en-US" dirty="0" err="1" smtClean="0"/>
              <a:t>Xiexie</a:t>
            </a:r>
            <a:r>
              <a:rPr lang="en-US" dirty="0" smtClean="0"/>
              <a:t> Ling ting</a:t>
            </a:r>
            <a:endParaRPr lang="en-AU" dirty="0"/>
          </a:p>
        </p:txBody>
      </p:sp>
    </p:spTree>
    <p:extLst>
      <p:ext uri="{BB962C8B-B14F-4D97-AF65-F5344CB8AC3E}">
        <p14:creationId xmlns:p14="http://schemas.microsoft.com/office/powerpoint/2010/main" val="3946894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a:t>
            </a:r>
            <a:r>
              <a:rPr lang="en-US" sz="3200" dirty="0" smtClean="0"/>
              <a:t>arbon </a:t>
            </a:r>
            <a:r>
              <a:rPr lang="en-US" sz="2800" dirty="0"/>
              <a:t>D</a:t>
            </a:r>
            <a:r>
              <a:rPr lang="en-US" sz="2800" dirty="0" smtClean="0"/>
              <a:t>ioxide</a:t>
            </a:r>
            <a:r>
              <a:rPr lang="en-US" sz="3200" dirty="0" smtClean="0"/>
              <a:t> in China Compared to the World</a:t>
            </a:r>
            <a:endParaRPr lang="en-AU" sz="3200" dirty="0"/>
          </a:p>
        </p:txBody>
      </p:sp>
      <p:sp>
        <p:nvSpPr>
          <p:cNvPr id="5" name="Footer Placeholder 4"/>
          <p:cNvSpPr>
            <a:spLocks noGrp="1"/>
          </p:cNvSpPr>
          <p:nvPr>
            <p:ph type="ftr" sz="quarter" idx="11"/>
          </p:nvPr>
        </p:nvSpPr>
        <p:spPr/>
        <p:txBody>
          <a:bodyPr/>
          <a:lstStyle/>
          <a:p>
            <a:r>
              <a:rPr lang="en-AU" smtClean="0"/>
              <a:t>Presentations downloadable from TecEco.com and CarbonSafe.com.  See also GaiaEngineering.com</a:t>
            </a:r>
            <a:endParaRPr lang="en-AU"/>
          </a:p>
        </p:txBody>
      </p:sp>
      <p:sp>
        <p:nvSpPr>
          <p:cNvPr id="3" name="Content Placeholder 2"/>
          <p:cNvSpPr>
            <a:spLocks noGrp="1"/>
          </p:cNvSpPr>
          <p:nvPr>
            <p:ph idx="4294967295"/>
          </p:nvPr>
        </p:nvSpPr>
        <p:spPr>
          <a:xfrm>
            <a:off x="467544" y="908720"/>
            <a:ext cx="3312368" cy="5289550"/>
          </a:xfrm>
        </p:spPr>
        <p:txBody>
          <a:bodyPr>
            <a:normAutofit lnSpcReduction="10000"/>
          </a:bodyPr>
          <a:lstStyle/>
          <a:p>
            <a:pPr marL="0" indent="0">
              <a:buNone/>
            </a:pPr>
            <a:r>
              <a:rPr lang="en-US" sz="2400" dirty="0" smtClean="0"/>
              <a:t>China is the world largest carbon dioxide emitter because:</a:t>
            </a:r>
          </a:p>
          <a:p>
            <a:r>
              <a:rPr lang="en-US" sz="2400" dirty="0" smtClean="0"/>
              <a:t>It has the largest population in the world.</a:t>
            </a:r>
          </a:p>
          <a:p>
            <a:r>
              <a:rPr lang="en-US" sz="2400" dirty="0" smtClean="0"/>
              <a:t>The Chinese economy  relies heavily on coal.</a:t>
            </a:r>
            <a:endParaRPr lang="en-AU" sz="2400" dirty="0" smtClean="0"/>
          </a:p>
          <a:p>
            <a:pPr marL="0" indent="0">
              <a:buNone/>
            </a:pPr>
            <a:r>
              <a:rPr lang="en-US" sz="2400" dirty="0" smtClean="0"/>
              <a:t>Carbon dioxide is produced when coal is burned and is responsible for global warming and airborne particulates.</a:t>
            </a:r>
          </a:p>
        </p:txBody>
      </p:sp>
      <p:pic>
        <p:nvPicPr>
          <p:cNvPr id="4" name="Picture 3"/>
          <p:cNvPicPr>
            <a:picLocks noChangeAspect="1"/>
          </p:cNvPicPr>
          <p:nvPr/>
        </p:nvPicPr>
        <p:blipFill>
          <a:blip r:embed="rId2"/>
          <a:stretch>
            <a:fillRect/>
          </a:stretch>
        </p:blipFill>
        <p:spPr>
          <a:xfrm>
            <a:off x="3947323" y="1268760"/>
            <a:ext cx="4873150" cy="1562100"/>
          </a:xfrm>
          <a:prstGeom prst="rect">
            <a:avLst/>
          </a:prstGeom>
        </p:spPr>
      </p:pic>
      <p:pic>
        <p:nvPicPr>
          <p:cNvPr id="6" name="Picture 5"/>
          <p:cNvPicPr>
            <a:picLocks noChangeAspect="1"/>
          </p:cNvPicPr>
          <p:nvPr/>
        </p:nvPicPr>
        <p:blipFill>
          <a:blip r:embed="rId3"/>
          <a:stretch>
            <a:fillRect/>
          </a:stretch>
        </p:blipFill>
        <p:spPr>
          <a:xfrm>
            <a:off x="3995936" y="3840832"/>
            <a:ext cx="4824537" cy="1676400"/>
          </a:xfrm>
          <a:prstGeom prst="rect">
            <a:avLst/>
          </a:prstGeom>
        </p:spPr>
      </p:pic>
      <p:sp>
        <p:nvSpPr>
          <p:cNvPr id="7" name="TextBox 6"/>
          <p:cNvSpPr txBox="1"/>
          <p:nvPr/>
        </p:nvSpPr>
        <p:spPr>
          <a:xfrm>
            <a:off x="3995936" y="5718448"/>
            <a:ext cx="4320480" cy="230832"/>
          </a:xfrm>
          <a:prstGeom prst="rect">
            <a:avLst/>
          </a:prstGeom>
          <a:noFill/>
        </p:spPr>
        <p:txBody>
          <a:bodyPr wrap="square" rtlCol="0">
            <a:spAutoFit/>
          </a:bodyPr>
          <a:lstStyle/>
          <a:p>
            <a:r>
              <a:rPr lang="en-US" sz="900" dirty="0" smtClean="0"/>
              <a:t>Source: </a:t>
            </a:r>
            <a:r>
              <a:rPr lang="en-AU" sz="900" dirty="0"/>
              <a:t>BP Statistical Review of World Energy, June 2014</a:t>
            </a:r>
          </a:p>
        </p:txBody>
      </p:sp>
    </p:spTree>
    <p:extLst>
      <p:ext uri="{BB962C8B-B14F-4D97-AF65-F5344CB8AC3E}">
        <p14:creationId xmlns:p14="http://schemas.microsoft.com/office/powerpoint/2010/main" val="185861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640960" cy="764704"/>
          </a:xfrm>
        </p:spPr>
        <p:txBody>
          <a:bodyPr>
            <a:normAutofit fontScale="90000"/>
          </a:bodyPr>
          <a:lstStyle/>
          <a:p>
            <a:r>
              <a:rPr lang="en-US" dirty="0"/>
              <a:t>C</a:t>
            </a:r>
            <a:r>
              <a:rPr lang="en-US" dirty="0" smtClean="0"/>
              <a:t>hina’s Pledge to Reduce CO</a:t>
            </a:r>
            <a:r>
              <a:rPr lang="en-US" baseline="-25000" dirty="0" smtClean="0"/>
              <a:t>2 </a:t>
            </a:r>
            <a:r>
              <a:rPr lang="en-US" dirty="0"/>
              <a:t>Emissions</a:t>
            </a:r>
            <a:endParaRPr lang="en-AU" baseline="-25000" dirty="0"/>
          </a:p>
        </p:txBody>
      </p:sp>
      <p:sp>
        <p:nvSpPr>
          <p:cNvPr id="3" name="Footer Placeholder 2"/>
          <p:cNvSpPr>
            <a:spLocks noGrp="1"/>
          </p:cNvSpPr>
          <p:nvPr>
            <p:ph type="ftr" sz="quarter" idx="11"/>
          </p:nvPr>
        </p:nvSpPr>
        <p:spPr/>
        <p:txBody>
          <a:bodyPr/>
          <a:lstStyle/>
          <a:p>
            <a:r>
              <a:rPr lang="en-AU" smtClean="0"/>
              <a:t>Presentations downloadable from TecEco.com and CarbonSafe.com.  See also GaiaEngineering.com</a:t>
            </a:r>
            <a:endParaRPr lang="en-AU"/>
          </a:p>
        </p:txBody>
      </p:sp>
      <p:pic>
        <p:nvPicPr>
          <p:cNvPr id="4" name="Content Placeholder 3"/>
          <p:cNvPicPr>
            <a:picLocks noGrp="1" noChangeAspect="1"/>
          </p:cNvPicPr>
          <p:nvPr>
            <p:ph idx="4294967295"/>
          </p:nvPr>
        </p:nvPicPr>
        <p:blipFill>
          <a:blip r:embed="rId2"/>
          <a:stretch>
            <a:fillRect/>
          </a:stretch>
        </p:blipFill>
        <p:spPr>
          <a:xfrm>
            <a:off x="3669392" y="1340768"/>
            <a:ext cx="5153025" cy="4171950"/>
          </a:xfrm>
          <a:prstGeom prst="rect">
            <a:avLst/>
          </a:prstGeom>
        </p:spPr>
      </p:pic>
      <p:sp>
        <p:nvSpPr>
          <p:cNvPr id="5" name="TextBox 4"/>
          <p:cNvSpPr txBox="1"/>
          <p:nvPr/>
        </p:nvSpPr>
        <p:spPr>
          <a:xfrm>
            <a:off x="3748361" y="5530801"/>
            <a:ext cx="3888432" cy="230832"/>
          </a:xfrm>
          <a:prstGeom prst="rect">
            <a:avLst/>
          </a:prstGeom>
          <a:noFill/>
        </p:spPr>
        <p:txBody>
          <a:bodyPr wrap="square" rtlCol="0">
            <a:spAutoFit/>
          </a:bodyPr>
          <a:lstStyle/>
          <a:p>
            <a:r>
              <a:rPr lang="en-AU" sz="900" dirty="0" smtClean="0"/>
              <a:t>Source: Energy </a:t>
            </a:r>
            <a:r>
              <a:rPr lang="en-AU" sz="900" dirty="0"/>
              <a:t>Information Administration</a:t>
            </a:r>
          </a:p>
        </p:txBody>
      </p:sp>
      <p:sp>
        <p:nvSpPr>
          <p:cNvPr id="6" name="TextBox 5"/>
          <p:cNvSpPr txBox="1"/>
          <p:nvPr/>
        </p:nvSpPr>
        <p:spPr>
          <a:xfrm>
            <a:off x="444183" y="809249"/>
            <a:ext cx="3304178" cy="5262979"/>
          </a:xfrm>
          <a:prstGeom prst="rect">
            <a:avLst/>
          </a:prstGeom>
          <a:noFill/>
        </p:spPr>
        <p:txBody>
          <a:bodyPr wrap="square" rtlCol="0">
            <a:spAutoFit/>
          </a:bodyPr>
          <a:lstStyle/>
          <a:p>
            <a:r>
              <a:rPr lang="en-US" sz="2400" dirty="0" smtClean="0"/>
              <a:t>China’s president Xi Jinping, during a meeting with the President Obama on November 12</a:t>
            </a:r>
            <a:r>
              <a:rPr lang="en-US" sz="2400" baseline="30000" dirty="0" smtClean="0"/>
              <a:t>th</a:t>
            </a:r>
            <a:r>
              <a:rPr lang="en-US" sz="2400" dirty="0" smtClean="0"/>
              <a:t> 2014 said: “China would brake the rapid rise in its carbon dioxide emissions, so that they peak around 2030 and then remain steady or begin to decline. And by then, (he promised), 20% of China’s energy will be renewable.”</a:t>
            </a:r>
            <a:endParaRPr lang="en-AU" sz="2400" dirty="0"/>
          </a:p>
        </p:txBody>
      </p:sp>
    </p:spTree>
    <p:extLst>
      <p:ext uri="{BB962C8B-B14F-4D97-AF65-F5344CB8AC3E}">
        <p14:creationId xmlns:p14="http://schemas.microsoft.com/office/powerpoint/2010/main" val="35256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Y:\CarbonSafe\Graphics\Global Warming\GreenC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544522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AU" dirty="0" smtClean="0"/>
              <a:t>Green Cities</a:t>
            </a:r>
            <a:endParaRPr lang="en-AU" dirty="0"/>
          </a:p>
        </p:txBody>
      </p:sp>
      <p:sp>
        <p:nvSpPr>
          <p:cNvPr id="2" name="Footer Placeholder 1"/>
          <p:cNvSpPr>
            <a:spLocks noGrp="1"/>
          </p:cNvSpPr>
          <p:nvPr>
            <p:ph type="ftr" sz="quarter" idx="11"/>
          </p:nvPr>
        </p:nvSpPr>
        <p:spPr/>
        <p:txBody>
          <a:bodyPr/>
          <a:lstStyle/>
          <a:p>
            <a:r>
              <a:rPr lang="en-AU" dirty="0" smtClean="0"/>
              <a:t>Presentations downloadable from TecEco.com and CarbonSafe.com.  See also GaiaEngineering.com</a:t>
            </a:r>
            <a:endParaRPr lang="en-AU" dirty="0"/>
          </a:p>
        </p:txBody>
      </p:sp>
      <p:pic>
        <p:nvPicPr>
          <p:cNvPr id="6" name="Picture 3" descr="Y:\CarbonSafe\Graphics\Logo\CarbonSafePtyLtd300_30Nov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294629"/>
            <a:ext cx="1611042" cy="5651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TececoLogoNew101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6294630"/>
            <a:ext cx="1691680" cy="56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9512" y="692696"/>
            <a:ext cx="8784976" cy="1169551"/>
          </a:xfrm>
          <a:prstGeom prst="rect">
            <a:avLst/>
          </a:prstGeom>
          <a:noFill/>
        </p:spPr>
        <p:txBody>
          <a:bodyPr wrap="square" rtlCol="0">
            <a:spAutoFit/>
          </a:bodyPr>
          <a:lstStyle/>
          <a:p>
            <a:r>
              <a:rPr lang="en-AU" sz="1750" dirty="0"/>
              <a:t>“There is a way to make our city streets as green as the Amazon Forest. Almost every aspect of the built environment from bridges to factories to tower blocks, and from roads to sea walls, could be turned into structures that soak up carbon dioxide – the main greenhouse gas behind global warming. All we need to do it is the change the way we make cement.” </a:t>
            </a:r>
            <a:r>
              <a:rPr lang="en-AU" sz="1750" dirty="0" smtClean="0"/>
              <a:t> John Harrison</a:t>
            </a:r>
            <a:endParaRPr lang="en-AU" sz="1750" dirty="0"/>
          </a:p>
        </p:txBody>
      </p:sp>
      <p:sp>
        <p:nvSpPr>
          <p:cNvPr id="5" name="TextBox 4"/>
          <p:cNvSpPr txBox="1"/>
          <p:nvPr/>
        </p:nvSpPr>
        <p:spPr>
          <a:xfrm>
            <a:off x="4355976" y="1772816"/>
            <a:ext cx="3888432" cy="646331"/>
          </a:xfrm>
          <a:prstGeom prst="rect">
            <a:avLst/>
          </a:prstGeom>
          <a:noFill/>
        </p:spPr>
        <p:txBody>
          <a:bodyPr wrap="square" rtlCol="0">
            <a:spAutoFit/>
          </a:bodyPr>
          <a:lstStyle/>
          <a:p>
            <a:r>
              <a:rPr lang="en-AU" dirty="0"/>
              <a:t>Pearce, F. (2002). "Green Foundations." New Scientist 175(2351): 39-40</a:t>
            </a:r>
          </a:p>
        </p:txBody>
      </p:sp>
    </p:spTree>
    <p:extLst>
      <p:ext uri="{BB962C8B-B14F-4D97-AF65-F5344CB8AC3E}">
        <p14:creationId xmlns:p14="http://schemas.microsoft.com/office/powerpoint/2010/main" val="1398617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Energy’s all About Money</a:t>
            </a:r>
            <a:endParaRPr lang="en-AU" dirty="0"/>
          </a:p>
        </p:txBody>
      </p:sp>
      <p:sp>
        <p:nvSpPr>
          <p:cNvPr id="3" name="Footer Placeholder 2"/>
          <p:cNvSpPr>
            <a:spLocks noGrp="1"/>
          </p:cNvSpPr>
          <p:nvPr>
            <p:ph type="ftr" sz="quarter" idx="11"/>
          </p:nvPr>
        </p:nvSpPr>
        <p:spPr/>
        <p:txBody>
          <a:bodyPr/>
          <a:lstStyle/>
          <a:p>
            <a:r>
              <a:rPr lang="en-AU" smtClean="0"/>
              <a:t>Presentations downloadable from TecEco.com and CarbonSafe.com.  See also GaiaEngineering.com</a:t>
            </a:r>
            <a:endParaRPr lang="en-AU"/>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368" y="989568"/>
            <a:ext cx="7973263" cy="4904765"/>
          </a:xfrm>
          <a:prstGeom prst="rect">
            <a:avLst/>
          </a:prstGeom>
        </p:spPr>
      </p:pic>
      <p:sp>
        <p:nvSpPr>
          <p:cNvPr id="5" name="TextBox 4"/>
          <p:cNvSpPr txBox="1"/>
          <p:nvPr/>
        </p:nvSpPr>
        <p:spPr>
          <a:xfrm flipH="1">
            <a:off x="1570906" y="5969501"/>
            <a:ext cx="6158361" cy="230832"/>
          </a:xfrm>
          <a:prstGeom prst="rect">
            <a:avLst/>
          </a:prstGeom>
          <a:noFill/>
        </p:spPr>
        <p:txBody>
          <a:bodyPr wrap="square" rtlCol="0">
            <a:spAutoFit/>
          </a:bodyPr>
          <a:lstStyle/>
          <a:p>
            <a:r>
              <a:rPr lang="en-AU" sz="900" dirty="0" smtClean="0"/>
              <a:t>Source:</a:t>
            </a:r>
            <a:r>
              <a:rPr lang="en-US" sz="900" dirty="0"/>
              <a:t>http://www.wired.com/2012/08/mf_naturalgas</a:t>
            </a:r>
            <a:r>
              <a:rPr lang="en-US" sz="900" dirty="0" smtClean="0"/>
              <a:t>/. </a:t>
            </a:r>
            <a:r>
              <a:rPr lang="en-AU" sz="900" dirty="0" smtClean="0"/>
              <a:t>Chart </a:t>
            </a:r>
            <a:r>
              <a:rPr lang="en-AU" sz="900" dirty="0"/>
              <a:t>design: Luke Shuman; Sources: BP, U.S. Department of </a:t>
            </a:r>
            <a:r>
              <a:rPr lang="en-AU" sz="900" dirty="0" smtClean="0"/>
              <a:t>Energy</a:t>
            </a:r>
            <a:endParaRPr lang="en-AU" sz="900" dirty="0"/>
          </a:p>
        </p:txBody>
      </p:sp>
      <p:sp>
        <p:nvSpPr>
          <p:cNvPr id="8" name="TextBox 7"/>
          <p:cNvSpPr txBox="1"/>
          <p:nvPr/>
        </p:nvSpPr>
        <p:spPr>
          <a:xfrm flipH="1">
            <a:off x="8060938" y="5456793"/>
            <a:ext cx="625863" cy="369332"/>
          </a:xfrm>
          <a:prstGeom prst="rect">
            <a:avLst/>
          </a:prstGeom>
          <a:noFill/>
        </p:spPr>
        <p:txBody>
          <a:bodyPr wrap="square" rtlCol="0">
            <a:spAutoFit/>
          </a:bodyPr>
          <a:lstStyle/>
          <a:p>
            <a:r>
              <a:rPr lang="en-AU" b="1" dirty="0" smtClean="0"/>
              <a:t>US$</a:t>
            </a:r>
            <a:endParaRPr lang="en-AU" b="1" dirty="0"/>
          </a:p>
        </p:txBody>
      </p:sp>
    </p:spTree>
    <p:extLst>
      <p:ext uri="{BB962C8B-B14F-4D97-AF65-F5344CB8AC3E}">
        <p14:creationId xmlns:p14="http://schemas.microsoft.com/office/powerpoint/2010/main" val="336483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dirty="0" smtClean="0"/>
              <a:t>..And Matching Supply &amp; Demand</a:t>
            </a:r>
            <a:endParaRPr lang="en-AU" dirty="0"/>
          </a:p>
        </p:txBody>
      </p:sp>
      <p:sp>
        <p:nvSpPr>
          <p:cNvPr id="4" name="Content Placeholder 3"/>
          <p:cNvSpPr>
            <a:spLocks noGrp="1"/>
          </p:cNvSpPr>
          <p:nvPr>
            <p:ph idx="1"/>
          </p:nvPr>
        </p:nvSpPr>
        <p:spPr>
          <a:xfrm>
            <a:off x="395536" y="1048701"/>
            <a:ext cx="8352928" cy="4936381"/>
          </a:xfrm>
        </p:spPr>
        <p:txBody>
          <a:bodyPr>
            <a:normAutofit fontScale="92500"/>
          </a:bodyPr>
          <a:lstStyle/>
          <a:p>
            <a:r>
              <a:rPr lang="en-AU" dirty="0" smtClean="0"/>
              <a:t>The power grid was originally designed around the concept of </a:t>
            </a:r>
            <a:r>
              <a:rPr lang="en-AU" dirty="0"/>
              <a:t>large, controllable electric generators</a:t>
            </a:r>
            <a:r>
              <a:rPr lang="en-AU" dirty="0" smtClean="0"/>
              <a:t>.</a:t>
            </a:r>
          </a:p>
          <a:p>
            <a:r>
              <a:rPr lang="en-AU" dirty="0"/>
              <a:t>Because </a:t>
            </a:r>
            <a:r>
              <a:rPr lang="en-AU" dirty="0" smtClean="0"/>
              <a:t>grids generally have little or no storage </a:t>
            </a:r>
            <a:r>
              <a:rPr lang="en-AU" dirty="0"/>
              <a:t>capacity, the balance between electricity supply and demand must be maintained at all times </a:t>
            </a:r>
            <a:r>
              <a:rPr lang="en-AU" dirty="0" smtClean="0"/>
              <a:t>with overlapping multi time interval planning to </a:t>
            </a:r>
            <a:r>
              <a:rPr lang="en-AU" dirty="0"/>
              <a:t>avoid </a:t>
            </a:r>
            <a:r>
              <a:rPr lang="en-AU" dirty="0" smtClean="0"/>
              <a:t>blackouts </a:t>
            </a:r>
            <a:r>
              <a:rPr lang="en-AU" dirty="0"/>
              <a:t>or other cascading </a:t>
            </a:r>
            <a:r>
              <a:rPr lang="en-AU" dirty="0" smtClean="0"/>
              <a:t>problems.</a:t>
            </a:r>
          </a:p>
          <a:p>
            <a:r>
              <a:rPr lang="en-AU" dirty="0" smtClean="0"/>
              <a:t>Intermittent </a:t>
            </a:r>
            <a:r>
              <a:rPr lang="en-AU" sz="3500" b="1" dirty="0" smtClean="0"/>
              <a:t>renewables</a:t>
            </a:r>
            <a:r>
              <a:rPr lang="en-AU" dirty="0" smtClean="0"/>
              <a:t> disrupt the conventional methods for planning daily operation of electrical grids.</a:t>
            </a:r>
            <a:endParaRPr lang="en-AU" dirty="0"/>
          </a:p>
        </p:txBody>
      </p:sp>
      <p:sp>
        <p:nvSpPr>
          <p:cNvPr id="2" name="Footer Placeholder 1"/>
          <p:cNvSpPr>
            <a:spLocks noGrp="1"/>
          </p:cNvSpPr>
          <p:nvPr>
            <p:ph type="ftr" sz="quarter" idx="11"/>
          </p:nvPr>
        </p:nvSpPr>
        <p:spPr/>
        <p:txBody>
          <a:bodyPr/>
          <a:lstStyle/>
          <a:p>
            <a:r>
              <a:rPr lang="en-AU" smtClean="0"/>
              <a:t>Presentations downloadable from TecEco.com and CarbonSafe.com.  See also GaiaEngineering.com</a:t>
            </a:r>
            <a:endParaRPr lang="en-AU"/>
          </a:p>
        </p:txBody>
      </p:sp>
    </p:spTree>
    <p:extLst>
      <p:ext uri="{BB962C8B-B14F-4D97-AF65-F5344CB8AC3E}">
        <p14:creationId xmlns:p14="http://schemas.microsoft.com/office/powerpoint/2010/main" val="1516676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8827</TotalTime>
  <Words>4412</Words>
  <Application>Microsoft Office PowerPoint</Application>
  <PresentationFormat>On-screen Show (4:3)</PresentationFormat>
  <Paragraphs>432</Paragraphs>
  <Slides>46</Slides>
  <Notes>5</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Office Theme</vt:lpstr>
      <vt:lpstr>1_Office Theme</vt:lpstr>
      <vt:lpstr>Hobart Tasmania – Sister City to Xi’An</vt:lpstr>
      <vt:lpstr>Impacts of CO2 and other Emissions</vt:lpstr>
      <vt:lpstr>PowerPoint Presentation</vt:lpstr>
      <vt:lpstr>Global Cooperation</vt:lpstr>
      <vt:lpstr>Carbon Dioxide in China Compared to the World</vt:lpstr>
      <vt:lpstr>China’s Pledge to Reduce CO2 Emissions</vt:lpstr>
      <vt:lpstr>Green Cities</vt:lpstr>
      <vt:lpstr>Energy’s all About Money</vt:lpstr>
      <vt:lpstr>..And Matching Supply &amp; Demand</vt:lpstr>
      <vt:lpstr>Renewables</vt:lpstr>
      <vt:lpstr>Conventional Strategies to Compensate for Variability</vt:lpstr>
      <vt:lpstr>Stylised Supply Issues</vt:lpstr>
      <vt:lpstr>New Strategies to Compensate for Variability</vt:lpstr>
      <vt:lpstr>Moving Forward ?</vt:lpstr>
      <vt:lpstr>Renewable Energy Sources</vt:lpstr>
      <vt:lpstr>Globally Available Solar and Wind Energy</vt:lpstr>
      <vt:lpstr>Changing Technical Paradigms</vt:lpstr>
      <vt:lpstr>Changing the Technical Paradigm</vt:lpstr>
      <vt:lpstr>Changing the Techno-Process</vt:lpstr>
      <vt:lpstr>Technically Driven Change</vt:lpstr>
      <vt:lpstr>New Technical Paradigms &gt; Changed Techno-Process &gt; Sustainability</vt:lpstr>
      <vt:lpstr>Smart Grids</vt:lpstr>
      <vt:lpstr>Storage </vt:lpstr>
      <vt:lpstr>Use Waste Energy to Create Value?</vt:lpstr>
      <vt:lpstr>Changing the Energy Paradigm on the Demand Side.</vt:lpstr>
      <vt:lpstr>Syncarb</vt:lpstr>
      <vt:lpstr>Syncarb</vt:lpstr>
      <vt:lpstr>Why Sea/Brine Water and CO2? </vt:lpstr>
      <vt:lpstr>In the Laboratory</vt:lpstr>
      <vt:lpstr>We Know We Can Separate Precipitates</vt:lpstr>
      <vt:lpstr>Syncarb as it is Now</vt:lpstr>
      <vt:lpstr>What next for Syncarb</vt:lpstr>
      <vt:lpstr>Syncarb Gaia Engineering Thermodynamics</vt:lpstr>
      <vt:lpstr>The Tec-Kiln</vt:lpstr>
      <vt:lpstr>Separation of Syncarb Products &amp; the Properties of Water</vt:lpstr>
      <vt:lpstr>Syncarb - Adding Values to Wastes</vt:lpstr>
      <vt:lpstr>Syncarb - Adding Values to Wastes</vt:lpstr>
      <vt:lpstr>Syncarb - Adding Values to Wastes</vt:lpstr>
      <vt:lpstr>Syncarb Summary</vt:lpstr>
      <vt:lpstr>TecEco-Cements</vt:lpstr>
      <vt:lpstr>Gaia Engineering</vt:lpstr>
      <vt:lpstr>Syncarb Sequestration</vt:lpstr>
      <vt:lpstr>Syncarb Sequestration if only output is Aggregate for Concrete - Assumptions</vt:lpstr>
      <vt:lpstr>Global Emissions</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FXA-UD3User</dc:creator>
  <cp:lastModifiedBy>FXA-UD3User</cp:lastModifiedBy>
  <cp:revision>375</cp:revision>
  <dcterms:created xsi:type="dcterms:W3CDTF">2015-08-18T01:07:01Z</dcterms:created>
  <dcterms:modified xsi:type="dcterms:W3CDTF">2015-10-07T04:18:36Z</dcterms:modified>
</cp:coreProperties>
</file>